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notesMasterIdLst>
    <p:notesMasterId r:id="rId47"/>
  </p:notesMasterIdLst>
  <p:sldIdLst>
    <p:sldId id="256" r:id="rId2"/>
    <p:sldId id="261" r:id="rId3"/>
    <p:sldId id="294" r:id="rId4"/>
    <p:sldId id="295" r:id="rId5"/>
    <p:sldId id="296" r:id="rId6"/>
    <p:sldId id="321" r:id="rId7"/>
    <p:sldId id="297" r:id="rId8"/>
    <p:sldId id="298" r:id="rId9"/>
    <p:sldId id="300" r:id="rId10"/>
    <p:sldId id="301" r:id="rId11"/>
    <p:sldId id="262" r:id="rId12"/>
    <p:sldId id="330" r:id="rId13"/>
    <p:sldId id="331" r:id="rId14"/>
    <p:sldId id="322" r:id="rId15"/>
    <p:sldId id="323" r:id="rId16"/>
    <p:sldId id="292" r:id="rId17"/>
    <p:sldId id="280" r:id="rId18"/>
    <p:sldId id="263" r:id="rId19"/>
    <p:sldId id="264" r:id="rId20"/>
    <p:sldId id="324" r:id="rId21"/>
    <p:sldId id="265" r:id="rId22"/>
    <p:sldId id="266" r:id="rId23"/>
    <p:sldId id="314" r:id="rId24"/>
    <p:sldId id="315" r:id="rId25"/>
    <p:sldId id="318" r:id="rId26"/>
    <p:sldId id="316" r:id="rId27"/>
    <p:sldId id="319" r:id="rId28"/>
    <p:sldId id="320" r:id="rId29"/>
    <p:sldId id="267" r:id="rId30"/>
    <p:sldId id="332" r:id="rId31"/>
    <p:sldId id="334" r:id="rId32"/>
    <p:sldId id="336" r:id="rId33"/>
    <p:sldId id="328" r:id="rId34"/>
    <p:sldId id="333" r:id="rId35"/>
    <p:sldId id="327" r:id="rId36"/>
    <p:sldId id="269" r:id="rId37"/>
    <p:sldId id="279" r:id="rId38"/>
    <p:sldId id="311" r:id="rId39"/>
    <p:sldId id="304" r:id="rId40"/>
    <p:sldId id="305" r:id="rId41"/>
    <p:sldId id="307" r:id="rId42"/>
    <p:sldId id="310" r:id="rId43"/>
    <p:sldId id="313" r:id="rId44"/>
    <p:sldId id="309" r:id="rId45"/>
    <p:sldId id="329" r:id="rId46"/>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Century Schoolbook"/>
        <a:ea typeface="+mn-ea"/>
        <a:cs typeface="Arial" charset="0"/>
      </a:defRPr>
    </a:lvl1pPr>
    <a:lvl2pPr marL="457200" algn="l" rtl="0" fontAlgn="base">
      <a:spcBef>
        <a:spcPct val="0"/>
      </a:spcBef>
      <a:spcAft>
        <a:spcPct val="0"/>
      </a:spcAft>
      <a:defRPr sz="2800" kern="1200">
        <a:solidFill>
          <a:schemeClr val="tx1"/>
        </a:solidFill>
        <a:latin typeface="Century Schoolbook"/>
        <a:ea typeface="+mn-ea"/>
        <a:cs typeface="Arial" charset="0"/>
      </a:defRPr>
    </a:lvl2pPr>
    <a:lvl3pPr marL="914400" algn="l" rtl="0" fontAlgn="base">
      <a:spcBef>
        <a:spcPct val="0"/>
      </a:spcBef>
      <a:spcAft>
        <a:spcPct val="0"/>
      </a:spcAft>
      <a:defRPr sz="2800" kern="1200">
        <a:solidFill>
          <a:schemeClr val="tx1"/>
        </a:solidFill>
        <a:latin typeface="Century Schoolbook"/>
        <a:ea typeface="+mn-ea"/>
        <a:cs typeface="Arial" charset="0"/>
      </a:defRPr>
    </a:lvl3pPr>
    <a:lvl4pPr marL="1371600" algn="l" rtl="0" fontAlgn="base">
      <a:spcBef>
        <a:spcPct val="0"/>
      </a:spcBef>
      <a:spcAft>
        <a:spcPct val="0"/>
      </a:spcAft>
      <a:defRPr sz="2800" kern="1200">
        <a:solidFill>
          <a:schemeClr val="tx1"/>
        </a:solidFill>
        <a:latin typeface="Century Schoolbook"/>
        <a:ea typeface="+mn-ea"/>
        <a:cs typeface="Arial" charset="0"/>
      </a:defRPr>
    </a:lvl4pPr>
    <a:lvl5pPr marL="1828800" algn="l" rtl="0" fontAlgn="base">
      <a:spcBef>
        <a:spcPct val="0"/>
      </a:spcBef>
      <a:spcAft>
        <a:spcPct val="0"/>
      </a:spcAft>
      <a:defRPr sz="2800" kern="1200">
        <a:solidFill>
          <a:schemeClr val="tx1"/>
        </a:solidFill>
        <a:latin typeface="Century Schoolbook"/>
        <a:ea typeface="+mn-ea"/>
        <a:cs typeface="Arial" charset="0"/>
      </a:defRPr>
    </a:lvl5pPr>
    <a:lvl6pPr marL="2286000" algn="l" defTabSz="914400" rtl="0" eaLnBrk="1" latinLnBrk="0" hangingPunct="1">
      <a:defRPr sz="2800" kern="1200">
        <a:solidFill>
          <a:schemeClr val="tx1"/>
        </a:solidFill>
        <a:latin typeface="Century Schoolbook"/>
        <a:ea typeface="+mn-ea"/>
        <a:cs typeface="Arial" charset="0"/>
      </a:defRPr>
    </a:lvl6pPr>
    <a:lvl7pPr marL="2743200" algn="l" defTabSz="914400" rtl="0" eaLnBrk="1" latinLnBrk="0" hangingPunct="1">
      <a:defRPr sz="2800" kern="1200">
        <a:solidFill>
          <a:schemeClr val="tx1"/>
        </a:solidFill>
        <a:latin typeface="Century Schoolbook"/>
        <a:ea typeface="+mn-ea"/>
        <a:cs typeface="Arial" charset="0"/>
      </a:defRPr>
    </a:lvl7pPr>
    <a:lvl8pPr marL="3200400" algn="l" defTabSz="914400" rtl="0" eaLnBrk="1" latinLnBrk="0" hangingPunct="1">
      <a:defRPr sz="2800" kern="1200">
        <a:solidFill>
          <a:schemeClr val="tx1"/>
        </a:solidFill>
        <a:latin typeface="Century Schoolbook"/>
        <a:ea typeface="+mn-ea"/>
        <a:cs typeface="Arial" charset="0"/>
      </a:defRPr>
    </a:lvl8pPr>
    <a:lvl9pPr marL="3657600" algn="l" defTabSz="914400" rtl="0" eaLnBrk="1" latinLnBrk="0" hangingPunct="1">
      <a:defRPr sz="2800" kern="1200">
        <a:solidFill>
          <a:schemeClr val="tx1"/>
        </a:solidFill>
        <a:latin typeface="Century Schoolbook"/>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FFF00"/>
    <a:srgbClr val="0070C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026" autoAdjust="0"/>
  </p:normalViewPr>
  <p:slideViewPr>
    <p:cSldViewPr>
      <p:cViewPr>
        <p:scale>
          <a:sx n="66" d="100"/>
          <a:sy n="66" d="100"/>
        </p:scale>
        <p:origin x="-2394" y="-9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lnSpc>
                <a:spcPct val="100000"/>
              </a:lnSpc>
              <a:spcBef>
                <a:spcPts val="0"/>
              </a:spcBef>
              <a:spcAft>
                <a:spcPts val="0"/>
              </a:spcAft>
              <a:buClrTx/>
              <a:buSzTx/>
              <a:buFontTx/>
              <a:buNone/>
              <a:defRPr sz="1200">
                <a:latin typeface="+mn-lt"/>
                <a:cs typeface="+mn-cs"/>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lnSpc>
                <a:spcPct val="100000"/>
              </a:lnSpc>
              <a:spcBef>
                <a:spcPts val="0"/>
              </a:spcBef>
              <a:spcAft>
                <a:spcPts val="0"/>
              </a:spcAft>
              <a:buClrTx/>
              <a:buSzTx/>
              <a:buFontTx/>
              <a:buNone/>
              <a:defRPr sz="1200">
                <a:latin typeface="+mn-lt"/>
                <a:cs typeface="+mn-cs"/>
              </a:defRPr>
            </a:lvl1pPr>
          </a:lstStyle>
          <a:p>
            <a:pPr>
              <a:defRPr/>
            </a:pPr>
            <a:fld id="{8036976B-AE99-4F27-9D26-BBC5412037DD}" type="datetimeFigureOut">
              <a:rPr lang="en-US"/>
              <a:pPr>
                <a:defRPr/>
              </a:pPr>
              <a:t>11/29/2012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lnSpc>
                <a:spcPct val="100000"/>
              </a:lnSpc>
              <a:spcBef>
                <a:spcPts val="0"/>
              </a:spcBef>
              <a:spcAft>
                <a:spcPts val="0"/>
              </a:spcAft>
              <a:buClrTx/>
              <a:buSzTx/>
              <a:buFontTx/>
              <a:buNone/>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lnSpc>
                <a:spcPct val="100000"/>
              </a:lnSpc>
              <a:spcBef>
                <a:spcPts val="0"/>
              </a:spcBef>
              <a:spcAft>
                <a:spcPts val="0"/>
              </a:spcAft>
              <a:buClrTx/>
              <a:buSzTx/>
              <a:buFontTx/>
              <a:buNone/>
              <a:defRPr sz="1200">
                <a:latin typeface="+mn-lt"/>
                <a:cs typeface="+mn-cs"/>
              </a:defRPr>
            </a:lvl1pPr>
          </a:lstStyle>
          <a:p>
            <a:pPr>
              <a:defRPr/>
            </a:pPr>
            <a:fld id="{68430F9F-A1AE-4CC1-902C-88C422DC0870}"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bwMode="auto">
          <a:noFill/>
          <a:ln>
            <a:solidFill>
              <a:srgbClr val="000000"/>
            </a:solidFill>
            <a:miter lim="800000"/>
            <a:headEnd/>
            <a:tailEnd/>
          </a:ln>
        </p:spPr>
      </p:sp>
      <p:sp>
        <p:nvSpPr>
          <p:cNvPr id="102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6749C0-D2F2-4424-8ECC-460F5F3F7FDA}" type="slidenum">
              <a:rPr lang="en-GB">
                <a:cs typeface="Arial" charset="0"/>
              </a:rPr>
              <a:pPr fontAlgn="base">
                <a:spcBef>
                  <a:spcPct val="0"/>
                </a:spcBef>
                <a:spcAft>
                  <a:spcPct val="0"/>
                </a:spcAft>
                <a:defRPr/>
              </a:pPr>
              <a:t>1</a:t>
            </a:fld>
            <a:endParaRPr lang="en-GB">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Aspirational statements</a:t>
            </a:r>
          </a:p>
          <a:p>
            <a:pPr eaLnBrk="1" hangingPunct="1">
              <a:spcBef>
                <a:spcPct val="0"/>
              </a:spcBef>
            </a:pPr>
            <a:endParaRPr lang="en-GB" smtClean="0"/>
          </a:p>
          <a:p>
            <a:pPr eaLnBrk="1" hangingPunct="1">
              <a:spcBef>
                <a:spcPct val="0"/>
              </a:spcBef>
            </a:pPr>
            <a:r>
              <a:rPr lang="en-GB" smtClean="0"/>
              <a:t>Many universities have begun to critically reexamine what is taught and learnt as part of a university education.  The reform agenda has been prompted by a range of rapidly accelerating global and national, social, economic, technological and policy changes, which are impacting on the fundamental roleand function of a university</a:t>
            </a:r>
          </a:p>
          <a:p>
            <a:pPr eaLnBrk="1" hangingPunct="1">
              <a:spcBef>
                <a:spcPct val="0"/>
              </a:spcBef>
            </a:pPr>
            <a:endParaRPr lang="en-GB" smtClean="0"/>
          </a:p>
          <a:p>
            <a:pPr eaLnBrk="1" hangingPunct="1">
              <a:spcBef>
                <a:spcPct val="0"/>
              </a:spcBef>
            </a:pPr>
            <a:r>
              <a:rPr lang="en-GB" smtClean="0"/>
              <a:t>An aspirational list of knowledge, skills, and vbalues which they will be able to live out in the wider world of work and their lioves</a:t>
            </a:r>
          </a:p>
          <a:p>
            <a:pPr eaLnBrk="1" hangingPunct="1">
              <a:spcBef>
                <a:spcPct val="0"/>
              </a:spcBef>
            </a:pPr>
            <a:endParaRPr lang="en-GB" smtClean="0"/>
          </a:p>
          <a:p>
            <a:pPr eaLnBrk="1" hangingPunct="1">
              <a:spcBef>
                <a:spcPct val="0"/>
              </a:spcBef>
            </a:pPr>
            <a:r>
              <a:rPr lang="en-GB" smtClean="0"/>
              <a:t>Despite the necessary narrowness of formal tertiary programme of study, there is also breadth to the experience of the university itself.</a:t>
            </a:r>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0D05CD8-B245-4702-ACF1-8637EFD3F6E2}" type="slidenum">
              <a:rPr lang="en-GB">
                <a:cs typeface="Arial" charset="0"/>
              </a:rPr>
              <a:pPr fontAlgn="base">
                <a:spcBef>
                  <a:spcPct val="0"/>
                </a:spcBef>
                <a:spcAft>
                  <a:spcPct val="0"/>
                </a:spcAft>
                <a:defRPr/>
              </a:pPr>
              <a:t>11</a:t>
            </a:fld>
            <a:endParaRPr lang="en-GB">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TextEdit="1"/>
          </p:cNvSpPr>
          <p:nvPr>
            <p:ph type="sldImg"/>
          </p:nvPr>
        </p:nvSpPr>
        <p:spPr bwMode="auto">
          <a:noFill/>
          <a:ln>
            <a:solidFill>
              <a:srgbClr val="000000"/>
            </a:solidFill>
            <a:miter lim="800000"/>
            <a:headEnd/>
            <a:tailEnd/>
          </a:ln>
        </p:spPr>
      </p:sp>
      <p:sp>
        <p:nvSpPr>
          <p:cNvPr id="3584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sz="1400" smtClean="0">
                <a:latin typeface="Century Schoolbook"/>
              </a:rPr>
              <a:t>HEA policy ‘think tank’ exploring the links between national policy on the green economy and the emerging academic consideration of graduate attributes for the 21str century</a:t>
            </a:r>
          </a:p>
          <a:p>
            <a:endParaRPr lang="en-GB" smtClean="0"/>
          </a:p>
          <a:p>
            <a:pPr eaLnBrk="1" hangingPunct="1"/>
            <a:r>
              <a:rPr lang="en-GB" smtClean="0">
                <a:latin typeface="Century Schoolbook"/>
              </a:rPr>
              <a:t>United Nations Environment Programme discusses skills for the green economy and a need for managers to “develop the new perspectives, awareness and capacities required for ensuring a smooth transition” (OECD, 2010)</a:t>
            </a:r>
          </a:p>
          <a:p>
            <a:endParaRPr lang="en-GB"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789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BDB938F-1FD7-46CF-9D66-C7AA4E665447}" type="slidenum">
              <a:rPr lang="en-GB" sz="1200">
                <a:latin typeface="Calibri" pitchFamily="34" charset="0"/>
              </a:rPr>
              <a:pPr algn="r"/>
              <a:t>17</a:t>
            </a:fld>
            <a:endParaRPr lang="en-GB" sz="120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4FABAF-BC4C-4EA9-A66A-B485CF0A7232}" type="slidenum">
              <a:rPr lang="en-GB">
                <a:cs typeface="Arial" charset="0"/>
              </a:rPr>
              <a:pPr fontAlgn="base">
                <a:spcBef>
                  <a:spcPct val="0"/>
                </a:spcBef>
                <a:spcAft>
                  <a:spcPct val="0"/>
                </a:spcAft>
                <a:defRPr/>
              </a:pPr>
              <a:t>18</a:t>
            </a:fld>
            <a:endParaRPr lang="en-GB">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Many educators</a:t>
            </a:r>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FF6F91-CD29-4322-AF56-ADB93A2822D6}" type="slidenum">
              <a:rPr lang="en-GB">
                <a:cs typeface="Arial" charset="0"/>
              </a:rPr>
              <a:pPr fontAlgn="base">
                <a:spcBef>
                  <a:spcPct val="0"/>
                </a:spcBef>
                <a:spcAft>
                  <a:spcPct val="0"/>
                </a:spcAft>
                <a:defRPr/>
              </a:pPr>
              <a:t>19</a:t>
            </a:fld>
            <a:endParaRPr lang="en-GB">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TextEdit="1"/>
          </p:cNvSpPr>
          <p:nvPr>
            <p:ph type="sldImg"/>
          </p:nvPr>
        </p:nvSpPr>
        <p:spPr bwMode="auto">
          <a:noFill/>
          <a:ln>
            <a:solidFill>
              <a:srgbClr val="000000"/>
            </a:solidFill>
            <a:miter lim="800000"/>
            <a:headEnd/>
            <a:tailEnd/>
          </a:ln>
        </p:spPr>
      </p:sp>
      <p:sp>
        <p:nvSpPr>
          <p:cNvPr id="44034" name="Rectangle 3"/>
          <p:cNvSpPr>
            <a:spLocks noGrp="1"/>
          </p:cNvSpPr>
          <p:nvPr>
            <p:ph type="body" idx="1"/>
          </p:nvPr>
        </p:nvSpPr>
        <p:spPr bwMode="auto">
          <a:noFill/>
        </p:spPr>
        <p:txBody>
          <a:bodyPr wrap="square" numCol="1" anchor="t" anchorCtr="0" compatLnSpc="1">
            <a:prstTxWarp prst="textNoShape">
              <a:avLst/>
            </a:prstTxWarp>
          </a:bodyPr>
          <a:lstStyle/>
          <a:p>
            <a:r>
              <a:rPr lang="en-GB" sz="1400" smtClean="0"/>
              <a:t>Through PBL students are encouraged to cross disciplinary boundaries, consider multiple viewpoints, and exchange ideas to build collaborative understanding</a:t>
            </a:r>
          </a:p>
          <a:p>
            <a:endParaRPr lang="en-GB"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37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3C7508-E1AE-4F08-AF8A-6737556A2A60}" type="slidenum">
              <a:rPr lang="en-GB">
                <a:cs typeface="Arial" charset="0"/>
              </a:rPr>
              <a:pPr fontAlgn="base">
                <a:spcBef>
                  <a:spcPct val="0"/>
                </a:spcBef>
                <a:spcAft>
                  <a:spcPct val="0"/>
                </a:spcAft>
                <a:defRPr/>
              </a:pPr>
              <a:t>21</a:t>
            </a:fld>
            <a:endParaRPr lang="en-GB">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58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CF3357-FA20-4974-A17E-396F5F90BB4B}" type="slidenum">
              <a:rPr lang="en-GB">
                <a:cs typeface="Arial" charset="0"/>
              </a:rPr>
              <a:pPr fontAlgn="base">
                <a:spcBef>
                  <a:spcPct val="0"/>
                </a:spcBef>
                <a:spcAft>
                  <a:spcPct val="0"/>
                </a:spcAft>
                <a:defRPr/>
              </a:pPr>
              <a:t>22</a:t>
            </a:fld>
            <a:endParaRPr lang="en-GB">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5017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572378B-1597-4D3F-B465-8C065E661757}" type="slidenum">
              <a:rPr lang="en-GB" sz="1200">
                <a:latin typeface="Calibri" pitchFamily="34" charset="0"/>
              </a:rPr>
              <a:pPr algn="r"/>
              <a:t>23</a:t>
            </a:fld>
            <a:endParaRPr lang="en-GB" sz="120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5222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A8B7608-C3E4-4943-9E88-D1981AF06FC5}" type="slidenum">
              <a:rPr lang="en-GB" sz="1200">
                <a:latin typeface="Calibri" pitchFamily="34" charset="0"/>
              </a:rPr>
              <a:pPr algn="r"/>
              <a:t>24</a:t>
            </a:fld>
            <a:endParaRPr lang="en-GB" sz="120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p:cNvSpPr>
          <p:nvPr>
            <p:ph type="sldImg"/>
          </p:nvPr>
        </p:nvSpPr>
        <p:spPr bwMode="auto">
          <a:noFill/>
          <a:ln>
            <a:solidFill>
              <a:srgbClr val="000000"/>
            </a:solidFill>
            <a:miter lim="800000"/>
            <a:headEnd/>
            <a:tailEnd/>
          </a:ln>
        </p:spPr>
      </p:sp>
      <p:sp>
        <p:nvSpPr>
          <p:cNvPr id="122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Range of people in the audience – very different stages in their careers – so apologies to those for whom this is very much part of their day to day life, but hopefully useful to some if not all</a:t>
            </a:r>
          </a:p>
          <a:p>
            <a:pPr eaLnBrk="1" hangingPunct="1">
              <a:spcBef>
                <a:spcPct val="0"/>
              </a:spcBef>
            </a:pPr>
            <a:endParaRPr lang="en-GB" smtClean="0"/>
          </a:p>
          <a:p>
            <a:pPr eaLnBrk="1" hangingPunct="1">
              <a:spcBef>
                <a:spcPct val="0"/>
              </a:spcBef>
            </a:pPr>
            <a:r>
              <a:rPr lang="en-GB" smtClean="0"/>
              <a:t>Although our project centred around sustainability education, aware that works with other agendas that we’re all having to contend with.</a:t>
            </a:r>
          </a:p>
          <a:p>
            <a:pPr eaLnBrk="1" hangingPunct="1">
              <a:spcBef>
                <a:spcPct val="0"/>
              </a:spcBef>
            </a:pPr>
            <a:endParaRPr lang="en-GB" smtClean="0"/>
          </a:p>
          <a:p>
            <a:pPr eaLnBrk="1" hangingPunct="1">
              <a:spcBef>
                <a:spcPct val="0"/>
              </a:spcBef>
            </a:pPr>
            <a:r>
              <a:rPr lang="en-GB" smtClean="0"/>
              <a:t>Today’s workshop centred around graduate attributes – been a key driver in curriculum reforms in many institutions.</a:t>
            </a:r>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62B0F4B-B2D3-4FE4-8793-4900A3FE41DD}" type="slidenum">
              <a:rPr lang="en-GB">
                <a:cs typeface="Arial" charset="0"/>
              </a:rPr>
              <a:pPr fontAlgn="base">
                <a:spcBef>
                  <a:spcPct val="0"/>
                </a:spcBef>
                <a:spcAft>
                  <a:spcPct val="0"/>
                </a:spcAft>
                <a:defRPr/>
              </a:pPr>
              <a:t>2</a:t>
            </a:fld>
            <a:endParaRPr lang="en-GB">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Content of module focused around problem scenarios</a:t>
            </a:r>
          </a:p>
        </p:txBody>
      </p:sp>
      <p:sp>
        <p:nvSpPr>
          <p:cNvPr id="5427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6B7C249-8895-4B88-871B-A947E86AD5EF}" type="slidenum">
              <a:rPr lang="en-GB" sz="1200">
                <a:latin typeface="Calibri" pitchFamily="34" charset="0"/>
              </a:rPr>
              <a:pPr algn="r"/>
              <a:t>25</a:t>
            </a:fld>
            <a:endParaRPr lang="en-GB" sz="1200">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5632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1D70EBB1-475F-404F-9AB4-DE2B7721EB4E}" type="slidenum">
              <a:rPr lang="en-GB" sz="1200">
                <a:latin typeface="Calibri" pitchFamily="34" charset="0"/>
              </a:rPr>
              <a:pPr algn="r"/>
              <a:t>26</a:t>
            </a:fld>
            <a:endParaRPr lang="en-GB" sz="120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5837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802FB2C4-688C-4ACA-98C5-9F41F1DC3F2E}" type="slidenum">
              <a:rPr lang="en-GB" sz="1200">
                <a:latin typeface="Calibri" pitchFamily="34" charset="0"/>
              </a:rPr>
              <a:pPr algn="r"/>
              <a:t>27</a:t>
            </a:fld>
            <a:endParaRPr lang="en-GB" sz="1200">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Mixed classroom approaches – traditonal PBL, discussions and debates, min-lectures, outside speakers, videos….</a:t>
            </a:r>
          </a:p>
          <a:p>
            <a:pPr eaLnBrk="1" hangingPunct="1">
              <a:spcBef>
                <a:spcPct val="0"/>
              </a:spcBef>
            </a:pPr>
            <a:endParaRPr lang="en-GB" smtClean="0"/>
          </a:p>
          <a:p>
            <a:pPr eaLnBrk="1" hangingPunct="1">
              <a:spcBef>
                <a:spcPct val="0"/>
              </a:spcBef>
            </a:pPr>
            <a:r>
              <a:rPr lang="en-GB" smtClean="0"/>
              <a:t>Assessments – reflective journals, workbooks, videos, presentations</a:t>
            </a:r>
          </a:p>
        </p:txBody>
      </p:sp>
      <p:sp>
        <p:nvSpPr>
          <p:cNvPr id="6041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DDE68A2-4C00-4615-AA7D-5DA0B1C93B3E}" type="slidenum">
              <a:rPr lang="en-GB" sz="1200">
                <a:latin typeface="Calibri" pitchFamily="34" charset="0"/>
              </a:rPr>
              <a:pPr algn="r"/>
              <a:t>28</a:t>
            </a:fld>
            <a:endParaRPr lang="en-GB" sz="1200">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78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B95AF4-80BD-4E11-ABE7-1B33E0EFC9B2}" type="slidenum">
              <a:rPr lang="en-GB">
                <a:cs typeface="Arial" charset="0"/>
              </a:rPr>
              <a:pPr fontAlgn="base">
                <a:spcBef>
                  <a:spcPct val="0"/>
                </a:spcBef>
                <a:spcAft>
                  <a:spcPct val="0"/>
                </a:spcAft>
                <a:defRPr/>
              </a:pPr>
              <a:t>29</a:t>
            </a:fld>
            <a:endParaRPr lang="en-GB">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6451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A67F8F9-ABA0-4DD9-8844-239FF2FCB756}" type="slidenum">
              <a:rPr lang="en-GB" sz="1200">
                <a:latin typeface="Calibri" pitchFamily="34" charset="0"/>
              </a:rPr>
              <a:pPr algn="r"/>
              <a:t>30</a:t>
            </a:fld>
            <a:endParaRPr lang="en-GB" sz="1200">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90000"/>
              </a:lnSpc>
            </a:pPr>
            <a:r>
              <a:rPr lang="en-GB" sz="2000" smtClean="0"/>
              <a:t>3 tutor-led sessions giving global sustainability context</a:t>
            </a:r>
          </a:p>
          <a:p>
            <a:pPr>
              <a:lnSpc>
                <a:spcPct val="90000"/>
              </a:lnSpc>
            </a:pPr>
            <a:r>
              <a:rPr lang="en-GB" sz="2000" smtClean="0"/>
              <a:t>Brief negotiated with University’s environment and sustainability manager to:</a:t>
            </a:r>
          </a:p>
          <a:p>
            <a:pPr algn="ctr">
              <a:lnSpc>
                <a:spcPct val="90000"/>
              </a:lnSpc>
              <a:buFont typeface="Wingdings" pitchFamily="2" charset="2"/>
              <a:buNone/>
            </a:pPr>
            <a:r>
              <a:rPr lang="en-GB" sz="2000" smtClean="0"/>
              <a:t>	‘inform and change the sustainability behaviour of 1</a:t>
            </a:r>
            <a:r>
              <a:rPr lang="en-GB" sz="2000" baseline="30000" smtClean="0"/>
              <a:t>st</a:t>
            </a:r>
            <a:r>
              <a:rPr lang="en-GB" sz="2000" smtClean="0"/>
              <a:t> year students’</a:t>
            </a:r>
          </a:p>
          <a:p>
            <a:pPr>
              <a:lnSpc>
                <a:spcPct val="90000"/>
              </a:lnSpc>
            </a:pPr>
            <a:r>
              <a:rPr lang="en-GB" sz="2000" smtClean="0"/>
              <a:t>Groups work on different themes:</a:t>
            </a:r>
          </a:p>
          <a:p>
            <a:pPr lvl="1">
              <a:lnSpc>
                <a:spcPct val="90000"/>
              </a:lnSpc>
            </a:pPr>
            <a:r>
              <a:rPr lang="en-GB" sz="1900" smtClean="0"/>
              <a:t>Biodiversity, energy, waste, food</a:t>
            </a:r>
          </a:p>
          <a:p>
            <a:pPr>
              <a:lnSpc>
                <a:spcPct val="90000"/>
              </a:lnSpc>
            </a:pPr>
            <a:r>
              <a:rPr lang="en-GB" sz="2000" smtClean="0"/>
              <a:t>Groups then:</a:t>
            </a:r>
          </a:p>
          <a:p>
            <a:pPr lvl="1">
              <a:lnSpc>
                <a:spcPct val="90000"/>
              </a:lnSpc>
            </a:pPr>
            <a:r>
              <a:rPr lang="en-GB" sz="1900" smtClean="0"/>
              <a:t>Researched the broad sustainability context</a:t>
            </a:r>
          </a:p>
          <a:p>
            <a:pPr lvl="1">
              <a:lnSpc>
                <a:spcPct val="90000"/>
              </a:lnSpc>
            </a:pPr>
            <a:r>
              <a:rPr lang="en-GB" sz="1900" smtClean="0"/>
              <a:t>Identified best practice in the University sector</a:t>
            </a:r>
          </a:p>
          <a:p>
            <a:pPr lvl="1">
              <a:lnSpc>
                <a:spcPct val="90000"/>
              </a:lnSpc>
            </a:pPr>
            <a:r>
              <a:rPr lang="en-GB" sz="1900" smtClean="0"/>
              <a:t>Investigate current progress and practice</a:t>
            </a:r>
          </a:p>
          <a:p>
            <a:pPr>
              <a:lnSpc>
                <a:spcPct val="90000"/>
              </a:lnSpc>
            </a:pPr>
            <a:r>
              <a:rPr lang="en-GB" sz="2000" smtClean="0"/>
              <a:t>Assessed by:</a:t>
            </a:r>
          </a:p>
          <a:p>
            <a:pPr lvl="1">
              <a:lnSpc>
                <a:spcPct val="90000"/>
              </a:lnSpc>
            </a:pPr>
            <a:r>
              <a:rPr lang="en-GB" sz="1900" smtClean="0"/>
              <a:t>Group video, news article, action plan, mini-conference</a:t>
            </a:r>
          </a:p>
          <a:p>
            <a:pPr lvl="1">
              <a:lnSpc>
                <a:spcPct val="90000"/>
              </a:lnSpc>
            </a:pPr>
            <a:r>
              <a:rPr lang="en-GB" sz="1900" smtClean="0"/>
              <a:t>Individual reflective diary</a:t>
            </a:r>
          </a:p>
          <a:p>
            <a:pPr>
              <a:lnSpc>
                <a:spcPct val="90000"/>
              </a:lnSpc>
            </a:pPr>
            <a:r>
              <a:rPr lang="en-GB" sz="2000" smtClean="0"/>
              <a:t>Facilitation face-to-face and via VLE, email</a:t>
            </a:r>
            <a:endParaRPr lang="en-GB" smtClean="0"/>
          </a:p>
        </p:txBody>
      </p:sp>
      <p:sp>
        <p:nvSpPr>
          <p:cNvPr id="6861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E43961A-4191-4916-8E6C-3507D5E23601}" type="slidenum">
              <a:rPr lang="en-GB" sz="1200">
                <a:latin typeface="Calibri" pitchFamily="34" charset="0"/>
              </a:rPr>
              <a:pPr algn="r"/>
              <a:t>33</a:t>
            </a:fld>
            <a:endParaRPr lang="en-GB" sz="1200">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80000"/>
              </a:lnSpc>
            </a:pPr>
            <a:r>
              <a:rPr lang="en-GB" smtClean="0"/>
              <a:t>Having been set a tsk students share existing knowledge and experience, formulate a oplan, seek and analyse further information</a:t>
            </a:r>
          </a:p>
          <a:p>
            <a:pPr>
              <a:lnSpc>
                <a:spcPct val="80000"/>
              </a:lnSpc>
              <a:buFont typeface="Wingdings" pitchFamily="2" charset="2"/>
              <a:buNone/>
            </a:pPr>
            <a:r>
              <a:rPr lang="en-GB" smtClean="0"/>
              <a:t>, discuss possible approavhes</a:t>
            </a:r>
          </a:p>
          <a:p>
            <a:pPr>
              <a:lnSpc>
                <a:spcPct val="90000"/>
              </a:lnSpc>
            </a:pPr>
            <a:endParaRPr lang="en-GB" smtClean="0"/>
          </a:p>
        </p:txBody>
      </p:sp>
      <p:sp>
        <p:nvSpPr>
          <p:cNvPr id="7065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40CDC896-76B1-4F29-B017-493FC5E58ACA}" type="slidenum">
              <a:rPr lang="en-GB" sz="1200">
                <a:latin typeface="Calibri" pitchFamily="34" charset="0"/>
              </a:rPr>
              <a:pPr algn="r"/>
              <a:t>34</a:t>
            </a:fld>
            <a:endParaRPr lang="en-GB" sz="1200">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PBL the ideal vehicle for the integration of subject knowledge with skills and comptencies and the development of graduate attributes</a:t>
            </a:r>
          </a:p>
          <a:p>
            <a:pPr eaLnBrk="1" hangingPunct="1">
              <a:spcBef>
                <a:spcPct val="0"/>
              </a:spcBef>
            </a:pPr>
            <a:endParaRPr lang="en-GB" smtClean="0"/>
          </a:p>
          <a:p>
            <a:pPr eaLnBrk="1" hangingPunct="1">
              <a:spcBef>
                <a:spcPct val="0"/>
              </a:spcBef>
            </a:pPr>
            <a:r>
              <a:rPr lang="en-GB" smtClean="0"/>
              <a:t>Grad attributes</a:t>
            </a:r>
          </a:p>
        </p:txBody>
      </p:sp>
      <p:sp>
        <p:nvSpPr>
          <p:cNvPr id="419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4A6E3D-F37C-4A1B-8A4B-910E2DE46351}" type="slidenum">
              <a:rPr lang="en-GB">
                <a:cs typeface="Arial" charset="0"/>
              </a:rPr>
              <a:pPr fontAlgn="base">
                <a:spcBef>
                  <a:spcPct val="0"/>
                </a:spcBef>
                <a:spcAft>
                  <a:spcPct val="0"/>
                </a:spcAft>
                <a:defRPr/>
              </a:pPr>
              <a:t>36</a:t>
            </a:fld>
            <a:endParaRPr lang="en-GB">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44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3E81B1-3779-4B57-A53A-094D58DAF262}" type="slidenum">
              <a:rPr lang="en-GB">
                <a:cs typeface="Arial" charset="0"/>
              </a:rPr>
              <a:pPr fontAlgn="base">
                <a:spcBef>
                  <a:spcPct val="0"/>
                </a:spcBef>
                <a:spcAft>
                  <a:spcPct val="0"/>
                </a:spcAft>
                <a:defRPr/>
              </a:pPr>
              <a:t>37</a:t>
            </a:fld>
            <a:endParaRPr lang="en-GB">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TextEdit="1"/>
          </p:cNvSpPr>
          <p:nvPr>
            <p:ph type="sldImg"/>
          </p:nvPr>
        </p:nvSpPr>
        <p:spPr bwMode="auto">
          <a:noFill/>
          <a:ln>
            <a:solidFill>
              <a:srgbClr val="000000"/>
            </a:solidFill>
            <a:miter lim="800000"/>
            <a:headEnd/>
            <a:tailEnd/>
          </a:ln>
        </p:spPr>
      </p:sp>
      <p:sp>
        <p:nvSpPr>
          <p:cNvPr id="1433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bwMode="auto">
          <a:noFill/>
          <a:ln>
            <a:solidFill>
              <a:srgbClr val="000000"/>
            </a:solidFill>
            <a:miter lim="800000"/>
            <a:headEnd/>
            <a:tailEnd/>
          </a:ln>
        </p:spPr>
      </p:sp>
      <p:sp>
        <p:nvSpPr>
          <p:cNvPr id="778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7782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C1FEFD2-F039-41D9-966C-5EA8C2194A93}" type="slidenum">
              <a:rPr lang="en-GB" sz="1200">
                <a:latin typeface="Calibri" pitchFamily="34" charset="0"/>
              </a:rPr>
              <a:pPr algn="r"/>
              <a:t>38</a:t>
            </a:fld>
            <a:endParaRPr lang="en-GB" sz="1200">
              <a:latin typeface="Calibri"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TextEdit="1"/>
          </p:cNvSpPr>
          <p:nvPr>
            <p:ph type="sldImg"/>
          </p:nvPr>
        </p:nvSpPr>
        <p:spPr bwMode="auto">
          <a:noFill/>
          <a:ln>
            <a:solidFill>
              <a:srgbClr val="000000"/>
            </a:solidFill>
            <a:miter lim="800000"/>
            <a:headEnd/>
            <a:tailEnd/>
          </a:ln>
        </p:spPr>
      </p:sp>
      <p:sp>
        <p:nvSpPr>
          <p:cNvPr id="798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Experience of collaborating with others from different cultures.</a:t>
            </a:r>
          </a:p>
          <a:p>
            <a:pPr eaLnBrk="1" hangingPunct="1">
              <a:spcBef>
                <a:spcPct val="0"/>
              </a:spcBef>
            </a:pPr>
            <a:r>
              <a:rPr lang="en-GB" smtClean="0"/>
              <a:t>Moduels have attacted a broad mix of students</a:t>
            </a:r>
          </a:p>
          <a:p>
            <a:pPr eaLnBrk="1" hangingPunct="1">
              <a:spcBef>
                <a:spcPct val="0"/>
              </a:spcBef>
            </a:pPr>
            <a:r>
              <a:rPr lang="en-GB" smtClean="0"/>
              <a:t>Gain new perspectives, differing viewpoints</a:t>
            </a:r>
          </a:p>
          <a:p>
            <a:pPr eaLnBrk="1" hangingPunct="1">
              <a:spcBef>
                <a:spcPct val="0"/>
              </a:spcBef>
            </a:pPr>
            <a:endParaRPr lang="en-GB" smtClean="0"/>
          </a:p>
          <a:p>
            <a:pPr eaLnBrk="1" hangingPunct="1">
              <a:spcBef>
                <a:spcPct val="0"/>
              </a:spcBef>
            </a:pPr>
            <a:r>
              <a:rPr lang="en-GB" smtClean="0"/>
              <a:t>Scenarios drawn from around the globe - Bland</a:t>
            </a:r>
          </a:p>
        </p:txBody>
      </p:sp>
      <p:sp>
        <p:nvSpPr>
          <p:cNvPr id="7987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443406A-EE61-4FE4-85C6-22F5E4D618E0}" type="slidenum">
              <a:rPr lang="en-GB" sz="1200">
                <a:latin typeface="Calibri" pitchFamily="34" charset="0"/>
              </a:rPr>
              <a:pPr algn="r"/>
              <a:t>39</a:t>
            </a:fld>
            <a:endParaRPr lang="en-GB" sz="1200">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Experience of collaborating with others from different cultures.</a:t>
            </a:r>
          </a:p>
          <a:p>
            <a:pPr eaLnBrk="1" hangingPunct="1">
              <a:spcBef>
                <a:spcPct val="0"/>
              </a:spcBef>
            </a:pPr>
            <a:r>
              <a:rPr lang="en-GB" smtClean="0"/>
              <a:t>Moduels have attacted a broad mix of students</a:t>
            </a:r>
          </a:p>
          <a:p>
            <a:pPr eaLnBrk="1" hangingPunct="1">
              <a:spcBef>
                <a:spcPct val="0"/>
              </a:spcBef>
            </a:pPr>
            <a:r>
              <a:rPr lang="en-GB" smtClean="0"/>
              <a:t>Gain new perspectives, differing viewpoints</a:t>
            </a:r>
          </a:p>
          <a:p>
            <a:pPr eaLnBrk="1" hangingPunct="1">
              <a:spcBef>
                <a:spcPct val="0"/>
              </a:spcBef>
            </a:pPr>
            <a:endParaRPr lang="en-GB" smtClean="0"/>
          </a:p>
          <a:p>
            <a:pPr eaLnBrk="1" hangingPunct="1">
              <a:spcBef>
                <a:spcPct val="0"/>
              </a:spcBef>
            </a:pPr>
            <a:r>
              <a:rPr lang="en-GB" smtClean="0"/>
              <a:t>Scenarios drawn from around the globe - Bland</a:t>
            </a:r>
          </a:p>
        </p:txBody>
      </p:sp>
      <p:sp>
        <p:nvSpPr>
          <p:cNvPr id="8192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483CBA92-9E39-4755-990A-1FE834F63CDF}" type="slidenum">
              <a:rPr lang="en-GB" sz="1200">
                <a:latin typeface="Calibri" pitchFamily="34" charset="0"/>
              </a:rPr>
              <a:pPr algn="r"/>
              <a:t>40</a:t>
            </a:fld>
            <a:endParaRPr lang="en-GB" sz="1200">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bwMode="auto">
          <a:noFill/>
          <a:ln>
            <a:solidFill>
              <a:srgbClr val="000000"/>
            </a:solidFill>
            <a:miter lim="800000"/>
            <a:headEnd/>
            <a:tailEnd/>
          </a:ln>
        </p:spPr>
      </p:sp>
      <p:sp>
        <p:nvSpPr>
          <p:cNvPr id="83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Experience of collaborating with others from different cultures.</a:t>
            </a:r>
          </a:p>
          <a:p>
            <a:pPr eaLnBrk="1" hangingPunct="1">
              <a:spcBef>
                <a:spcPct val="0"/>
              </a:spcBef>
            </a:pPr>
            <a:r>
              <a:rPr lang="en-GB" smtClean="0"/>
              <a:t>Moduels have attacted a broad mix of students</a:t>
            </a:r>
          </a:p>
          <a:p>
            <a:pPr eaLnBrk="1" hangingPunct="1">
              <a:spcBef>
                <a:spcPct val="0"/>
              </a:spcBef>
            </a:pPr>
            <a:r>
              <a:rPr lang="en-GB" smtClean="0"/>
              <a:t>Gain new perspectives, differing viewpoints</a:t>
            </a:r>
          </a:p>
          <a:p>
            <a:pPr eaLnBrk="1" hangingPunct="1">
              <a:spcBef>
                <a:spcPct val="0"/>
              </a:spcBef>
            </a:pPr>
            <a:endParaRPr lang="en-GB" smtClean="0"/>
          </a:p>
          <a:p>
            <a:pPr eaLnBrk="1" hangingPunct="1">
              <a:spcBef>
                <a:spcPct val="0"/>
              </a:spcBef>
            </a:pPr>
            <a:r>
              <a:rPr lang="en-GB" smtClean="0"/>
              <a:t>Scenarios drawn from around the globe - Bland</a:t>
            </a:r>
          </a:p>
        </p:txBody>
      </p:sp>
      <p:sp>
        <p:nvSpPr>
          <p:cNvPr id="8397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4B9672BB-C5B4-49E9-8B63-45F0F7FF4AEA}" type="slidenum">
              <a:rPr lang="en-GB" sz="1200">
                <a:latin typeface="Calibri" pitchFamily="34" charset="0"/>
              </a:rPr>
              <a:pPr algn="r"/>
              <a:t>41</a:t>
            </a:fld>
            <a:endParaRPr lang="en-GB" sz="1200">
              <a:latin typeface="Calibri"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noTextEdit="1"/>
          </p:cNvSpPr>
          <p:nvPr>
            <p:ph type="sldImg"/>
          </p:nvPr>
        </p:nvSpPr>
        <p:spPr bwMode="auto">
          <a:noFill/>
          <a:ln>
            <a:solidFill>
              <a:srgbClr val="000000"/>
            </a:solidFill>
            <a:miter lim="800000"/>
            <a:headEnd/>
            <a:tailEnd/>
          </a:ln>
        </p:spPr>
      </p:sp>
      <p:sp>
        <p:nvSpPr>
          <p:cNvPr id="860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Experience of collaborating with others from different cultures.</a:t>
            </a:r>
          </a:p>
          <a:p>
            <a:pPr eaLnBrk="1" hangingPunct="1">
              <a:spcBef>
                <a:spcPct val="0"/>
              </a:spcBef>
            </a:pPr>
            <a:r>
              <a:rPr lang="en-GB" smtClean="0"/>
              <a:t>Moduels have attacted a broad mix of students</a:t>
            </a:r>
          </a:p>
          <a:p>
            <a:pPr eaLnBrk="1" hangingPunct="1">
              <a:spcBef>
                <a:spcPct val="0"/>
              </a:spcBef>
            </a:pPr>
            <a:r>
              <a:rPr lang="en-GB" smtClean="0"/>
              <a:t>Gain new perspectives, differing viewpoints</a:t>
            </a:r>
          </a:p>
          <a:p>
            <a:pPr eaLnBrk="1" hangingPunct="1">
              <a:spcBef>
                <a:spcPct val="0"/>
              </a:spcBef>
            </a:pPr>
            <a:endParaRPr lang="en-GB" smtClean="0"/>
          </a:p>
          <a:p>
            <a:pPr eaLnBrk="1" hangingPunct="1">
              <a:spcBef>
                <a:spcPct val="0"/>
              </a:spcBef>
            </a:pPr>
            <a:r>
              <a:rPr lang="en-GB" smtClean="0"/>
              <a:t>Scenarios drawn from around the globe - Bland</a:t>
            </a:r>
          </a:p>
        </p:txBody>
      </p:sp>
      <p:sp>
        <p:nvSpPr>
          <p:cNvPr id="8601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4567FA92-17CB-4C88-A93B-53C41EF500F3}" type="slidenum">
              <a:rPr lang="en-GB" sz="1200">
                <a:latin typeface="Calibri" pitchFamily="34" charset="0"/>
              </a:rPr>
              <a:pPr algn="r"/>
              <a:t>42</a:t>
            </a:fld>
            <a:endParaRPr lang="en-GB" sz="1200">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Self-directed learning</a:t>
            </a:r>
          </a:p>
          <a:p>
            <a:pPr eaLnBrk="1" hangingPunct="1">
              <a:spcBef>
                <a:spcPct val="0"/>
              </a:spcBef>
            </a:pPr>
            <a:r>
              <a:rPr lang="en-GB" smtClean="0"/>
              <a:t>Determing what learning priorities are most important</a:t>
            </a:r>
          </a:p>
          <a:p>
            <a:pPr eaLnBrk="1" hangingPunct="1">
              <a:spcBef>
                <a:spcPct val="0"/>
              </a:spcBef>
            </a:pPr>
            <a:endParaRPr lang="en-GB" smtClean="0"/>
          </a:p>
          <a:p>
            <a:pPr eaLnBrk="1" hangingPunct="1">
              <a:spcBef>
                <a:spcPct val="0"/>
              </a:spcBef>
            </a:pPr>
            <a:r>
              <a:rPr lang="en-GB" smtClean="0"/>
              <a:t>Students define what they need to research</a:t>
            </a:r>
          </a:p>
          <a:p>
            <a:pPr eaLnBrk="1" hangingPunct="1">
              <a:spcBef>
                <a:spcPct val="0"/>
              </a:spcBef>
            </a:pPr>
            <a:endParaRPr lang="en-GB" smtClean="0"/>
          </a:p>
          <a:p>
            <a:pPr eaLnBrk="1" hangingPunct="1">
              <a:spcBef>
                <a:spcPct val="0"/>
              </a:spcBef>
            </a:pPr>
            <a:endParaRPr lang="en-GB" smtClean="0"/>
          </a:p>
          <a:p>
            <a:pPr eaLnBrk="1" hangingPunct="1">
              <a:spcBef>
                <a:spcPct val="0"/>
              </a:spcBef>
            </a:pPr>
            <a:endParaRPr lang="en-GB" smtClean="0"/>
          </a:p>
        </p:txBody>
      </p:sp>
      <p:sp>
        <p:nvSpPr>
          <p:cNvPr id="8806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003D2C6-279F-4B18-8819-71F4D9EA6638}" type="slidenum">
              <a:rPr lang="en-GB" sz="1200">
                <a:latin typeface="Calibri" pitchFamily="34" charset="0"/>
              </a:rPr>
              <a:pPr algn="r"/>
              <a:t>43</a:t>
            </a:fld>
            <a:endParaRPr lang="en-GB" sz="1200">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bwMode="auto">
          <a:noFill/>
          <a:ln>
            <a:solidFill>
              <a:srgbClr val="000000"/>
            </a:solidFill>
            <a:miter lim="800000"/>
            <a:headEnd/>
            <a:tailEnd/>
          </a:ln>
        </p:spPr>
      </p:sp>
      <p:sp>
        <p:nvSpPr>
          <p:cNvPr id="901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Flexibility of PBL curricuum – link researh to teaching.  Use research projects as PBL scenarios</a:t>
            </a:r>
          </a:p>
          <a:p>
            <a:pPr eaLnBrk="1" hangingPunct="1">
              <a:spcBef>
                <a:spcPct val="0"/>
              </a:spcBef>
            </a:pPr>
            <a:endParaRPr lang="en-GB" smtClean="0"/>
          </a:p>
          <a:p>
            <a:pPr eaLnBrk="1" hangingPunct="1">
              <a:spcBef>
                <a:spcPct val="0"/>
              </a:spcBef>
            </a:pPr>
            <a:r>
              <a:rPr lang="en-GB" smtClean="0"/>
              <a:t>Facilitators develop skills</a:t>
            </a:r>
          </a:p>
          <a:p>
            <a:pPr eaLnBrk="1" hangingPunct="1">
              <a:spcBef>
                <a:spcPct val="0"/>
              </a:spcBef>
            </a:pPr>
            <a:endParaRPr lang="en-GB" smtClean="0"/>
          </a:p>
          <a:p>
            <a:pPr eaLnBrk="1" hangingPunct="1">
              <a:spcBef>
                <a:spcPct val="0"/>
              </a:spcBef>
            </a:pPr>
            <a:r>
              <a:rPr lang="en-GB" smtClean="0"/>
              <a:t>Making friends</a:t>
            </a:r>
          </a:p>
        </p:txBody>
      </p:sp>
      <p:sp>
        <p:nvSpPr>
          <p:cNvPr id="9011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0A6F013-4C5E-4403-B218-1EB07D232ED1}" type="slidenum">
              <a:rPr lang="en-GB" sz="1200">
                <a:latin typeface="Calibri" pitchFamily="34" charset="0"/>
              </a:rPr>
              <a:pPr algn="r"/>
              <a:t>44</a:t>
            </a:fld>
            <a:endParaRPr lang="en-GB" sz="1200">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A2974784-77A4-42E1-967B-91FADBEDBD13}" type="slidenum">
              <a:rPr lang="en-GB" sz="1200">
                <a:latin typeface="+mn-lt"/>
              </a:rPr>
              <a:pPr algn="r">
                <a:defRPr/>
              </a:pPr>
              <a:t>45</a:t>
            </a:fld>
            <a:endParaRPr lang="en-GB" sz="1200">
              <a:latin typeface="+mn-lt"/>
            </a:endParaRPr>
          </a:p>
        </p:txBody>
      </p:sp>
      <p:sp>
        <p:nvSpPr>
          <p:cNvPr id="921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F24568DD-0041-4A37-83E1-1E1291877B19}" type="slidenum">
              <a:rPr lang="en-US" sz="1200">
                <a:latin typeface="Times New Roman" pitchFamily="18" charset="0"/>
              </a:rPr>
              <a:pPr algn="r"/>
              <a:t>45</a:t>
            </a:fld>
            <a:endParaRPr lang="en-US" sz="1200">
              <a:latin typeface="Times New Roman" pitchFamily="18" charset="0"/>
            </a:endParaRPr>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164"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r>
              <a:rPr lang="en-GB" smtClean="0"/>
              <a:t>Thanks you and keep up the good work!</a:t>
            </a:r>
            <a:endParaRPr lang="en-US" smtClean="0"/>
          </a:p>
          <a:p>
            <a:pPr eaLnBrk="1" hangingPunct="1">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Not the Tories version</a:t>
            </a:r>
          </a:p>
          <a:p>
            <a:pPr eaLnBrk="1" hangingPunct="1">
              <a:spcBef>
                <a:spcPct val="0"/>
              </a:spcBef>
            </a:pPr>
            <a:r>
              <a:rPr lang="en-GB" smtClean="0"/>
              <a:t>Often critiqued</a:t>
            </a:r>
          </a:p>
          <a:p>
            <a:pPr eaLnBrk="1" hangingPunct="1">
              <a:spcBef>
                <a:spcPct val="0"/>
              </a:spcBef>
            </a:pPr>
            <a:r>
              <a:rPr lang="en-GB" smtClean="0"/>
              <a:t>-is constant development sustainable?</a:t>
            </a:r>
          </a:p>
          <a:p>
            <a:pPr eaLnBrk="1" hangingPunct="1">
              <a:spcBef>
                <a:spcPct val="0"/>
              </a:spcBef>
            </a:pPr>
            <a:endParaRPr lang="en-GB" smtClean="0"/>
          </a:p>
          <a:p>
            <a:pPr eaLnBrk="1" hangingPunct="1">
              <a:spcBef>
                <a:spcPct val="0"/>
              </a:spcBef>
            </a:pPr>
            <a:r>
              <a:rPr lang="en-GB" smtClean="0"/>
              <a:t>Hence now use of Sustainability – without the implicit development</a:t>
            </a:r>
          </a:p>
          <a:p>
            <a:pPr eaLnBrk="1" hangingPunct="1">
              <a:spcBef>
                <a:spcPct val="0"/>
              </a:spcBef>
            </a:pPr>
            <a:r>
              <a:rPr lang="en-GB" smtClean="0"/>
              <a:t>However, I’m happy to use them interchangeably</a:t>
            </a:r>
          </a:p>
          <a:p>
            <a:pPr eaLnBrk="1" hangingPunct="1">
              <a:spcBef>
                <a:spcPct val="0"/>
              </a:spcBef>
            </a:pPr>
            <a:endParaRPr lang="en-GB" smtClean="0"/>
          </a:p>
          <a:p>
            <a:pPr eaLnBrk="1" hangingPunct="1">
              <a:spcBef>
                <a:spcPct val="0"/>
              </a:spcBef>
            </a:pPr>
            <a:r>
              <a:rPr lang="en-GB" smtClean="0"/>
              <a:t>Where would get you to draw ‘sustainability’ and ‘non’-sustainability’</a:t>
            </a:r>
          </a:p>
          <a:p>
            <a:pPr eaLnBrk="1" hangingPunct="1">
              <a:spcBef>
                <a:spcPct val="0"/>
              </a:spcBef>
            </a:pPr>
            <a:endParaRPr lang="en-GB" smtClean="0"/>
          </a:p>
          <a:p>
            <a:pPr eaLnBrk="1" hangingPunct="1">
              <a:spcBef>
                <a:spcPct val="0"/>
              </a:spcBef>
            </a:pPr>
            <a:endParaRPr lang="en-GB" smtClean="0"/>
          </a:p>
          <a:p>
            <a:pPr eaLnBrk="1" hangingPunct="1">
              <a:spcBef>
                <a:spcPct val="0"/>
              </a:spcBef>
            </a:pPr>
            <a:endParaRPr lang="en-GB" smtClean="0"/>
          </a:p>
        </p:txBody>
      </p:sp>
      <p:sp>
        <p:nvSpPr>
          <p:cNvPr id="18435"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F4B601D1-DF1B-48AF-8764-1CD27D8A719F}" type="slidenum">
              <a:rPr lang="en-US" sz="1200">
                <a:latin typeface="+mn-lt"/>
              </a:rPr>
              <a:pPr algn="r">
                <a:defRPr/>
              </a:pPr>
              <a:t>4</a:t>
            </a:fld>
            <a:endParaRPr lang="en-US" sz="1200">
              <a:latin typeface="+mn-l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It’s not just about recycling...</a:t>
            </a:r>
          </a:p>
          <a:p>
            <a:pPr eaLnBrk="1" hangingPunct="1">
              <a:spcBef>
                <a:spcPct val="0"/>
              </a:spcBef>
            </a:pPr>
            <a:endParaRPr lang="en-GB" smtClean="0"/>
          </a:p>
          <a:p>
            <a:pPr eaLnBrk="1" hangingPunct="1">
              <a:spcBef>
                <a:spcPct val="0"/>
              </a:spcBef>
            </a:pPr>
            <a:endParaRPr lang="en-GB" smtClean="0"/>
          </a:p>
          <a:p>
            <a:pPr eaLnBrk="1" hangingPunct="1">
              <a:spcBef>
                <a:spcPct val="0"/>
              </a:spcBef>
            </a:pPr>
            <a:r>
              <a:rPr lang="en-GB" smtClean="0"/>
              <a:t>Economic – highlights something not sustainable about our current economic systems</a:t>
            </a:r>
          </a:p>
        </p:txBody>
      </p:sp>
      <p:sp>
        <p:nvSpPr>
          <p:cNvPr id="20483"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1CF9D055-5502-4C69-949D-A42E3A250EC4}" type="slidenum">
              <a:rPr lang="en-US" sz="1200">
                <a:latin typeface="+mn-lt"/>
              </a:rPr>
              <a:pPr algn="r">
                <a:defRPr/>
              </a:pPr>
              <a:t>5</a:t>
            </a:fld>
            <a:endParaRPr lang="en-US" sz="1200">
              <a:latin typeface="+mn-l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z="900" smtClean="0"/>
              <a:t>Influential in linking the challenge of sustainability to education and learning. </a:t>
            </a:r>
            <a:r>
              <a:rPr lang="en-GB" sz="1100" smtClean="0"/>
              <a:t>ESD also known as Education for Sustainability (EfS)</a:t>
            </a:r>
            <a:r>
              <a:rPr lang="en-GB" smtClean="0"/>
              <a:t> </a:t>
            </a:r>
          </a:p>
          <a:p>
            <a:pPr eaLnBrk="1" hangingPunct="1">
              <a:spcBef>
                <a:spcPct val="0"/>
              </a:spcBef>
            </a:pPr>
            <a:r>
              <a:rPr lang="en-GB" smtClean="0"/>
              <a:t>Various definitions of SD source of considerable academic debate.</a:t>
            </a:r>
          </a:p>
          <a:p>
            <a:pPr eaLnBrk="1" hangingPunct="1">
              <a:spcBef>
                <a:spcPct val="0"/>
              </a:spcBef>
            </a:pPr>
            <a:r>
              <a:rPr lang="en-GB" smtClean="0"/>
              <a:t>UNESO framework  nurtures critical perspectives anbd supports decentred, locally meaningful and subject-specific development – strong global and international dimensions</a:t>
            </a:r>
          </a:p>
          <a:p>
            <a:pPr eaLnBrk="1" hangingPunct="1">
              <a:spcBef>
                <a:spcPct val="0"/>
              </a:spcBef>
            </a:pPr>
            <a:endParaRPr lang="en-GB" smtClean="0"/>
          </a:p>
          <a:p>
            <a:pPr eaLnBrk="1" hangingPunct="1">
              <a:spcBef>
                <a:spcPct val="0"/>
              </a:spcBef>
            </a:pPr>
            <a:r>
              <a:rPr lang="en-GB" smtClean="0"/>
              <a:t>Educational innovation for SD seen as essential since 1992 Earth Summit in Rio, importance of education restated at J’burg World Summit in 2002</a:t>
            </a:r>
          </a:p>
          <a:p>
            <a:pPr eaLnBrk="1" hangingPunct="1">
              <a:spcBef>
                <a:spcPct val="0"/>
              </a:spcBef>
            </a:pPr>
            <a:endParaRPr lang="en-GB" smtClean="0"/>
          </a:p>
          <a:p>
            <a:pPr eaLnBrk="1" hangingPunct="1">
              <a:spcBef>
                <a:spcPct val="0"/>
              </a:spcBef>
            </a:pPr>
            <a:r>
              <a:rPr lang="en-GB" smtClean="0"/>
              <a:t>Acceleration in support since 2005 – UNESCO</a:t>
            </a:r>
          </a:p>
          <a:p>
            <a:pPr eaLnBrk="1" hangingPunct="1">
              <a:spcBef>
                <a:spcPct val="0"/>
              </a:spcBef>
            </a:pPr>
            <a:endParaRPr lang="en-GB" smtClean="0"/>
          </a:p>
          <a:p>
            <a:pPr eaLnBrk="1" hangingPunct="1">
              <a:spcBef>
                <a:spcPct val="0"/>
              </a:spcBef>
            </a:pPr>
            <a:r>
              <a:rPr lang="en-GB" smtClean="0"/>
              <a:t>Formal and informal eductaion</a:t>
            </a:r>
          </a:p>
          <a:p>
            <a:pPr eaLnBrk="1" hangingPunct="1">
              <a:spcBef>
                <a:spcPct val="0"/>
              </a:spcBef>
            </a:pPr>
            <a:endParaRPr lang="en-GB" smtClean="0"/>
          </a:p>
          <a:p>
            <a:pPr eaLnBrk="1" hangingPunct="1">
              <a:spcBef>
                <a:spcPct val="0"/>
              </a:spcBef>
            </a:pPr>
            <a:r>
              <a:rPr lang="en-GB" smtClean="0"/>
              <a:t>Helping to make the world a better place</a:t>
            </a:r>
          </a:p>
        </p:txBody>
      </p:sp>
      <p:sp>
        <p:nvSpPr>
          <p:cNvPr id="22531"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6877358F-E915-43A7-A942-F72F7D0CB3B4}" type="slidenum">
              <a:rPr lang="en-US" sz="1200">
                <a:latin typeface="+mn-lt"/>
              </a:rPr>
              <a:pPr algn="r">
                <a:defRPr/>
              </a:pPr>
              <a:t>7</a:t>
            </a:fld>
            <a:endParaRPr lang="en-US" sz="1200">
              <a:latin typeface="+mn-l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2005 HEFCE published a policy document entitled ‘SD in HE’ – outlining a vision where SD becomes a central part of HEFCE’s strategy for fuure development</a:t>
            </a:r>
          </a:p>
          <a:p>
            <a:pPr eaLnBrk="1" hangingPunct="1">
              <a:spcBef>
                <a:spcPct val="0"/>
              </a:spcBef>
            </a:pPr>
            <a:endParaRPr lang="en-GB" smtClean="0"/>
          </a:p>
          <a:p>
            <a:pPr eaLnBrk="1" hangingPunct="1">
              <a:spcBef>
                <a:spcPct val="0"/>
              </a:spcBef>
            </a:pPr>
            <a:r>
              <a:rPr lang="en-GB" smtClean="0"/>
              <a:t>Our HE systems have contributed to these unsustainable scenarios</a:t>
            </a:r>
          </a:p>
        </p:txBody>
      </p:sp>
      <p:sp>
        <p:nvSpPr>
          <p:cNvPr id="24579"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D5B4D5C8-A2BD-475F-A9DE-4A86378D767F}" type="slidenum">
              <a:rPr lang="en-US" sz="1200">
                <a:latin typeface="+mn-lt"/>
              </a:rPr>
              <a:pPr algn="r">
                <a:defRPr/>
              </a:pPr>
              <a:t>8</a:t>
            </a:fld>
            <a:endParaRPr lang="en-US" sz="1200">
              <a:latin typeface="+mn-l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TextEdit="1"/>
          </p:cNvSpPr>
          <p:nvPr>
            <p:ph type="sldImg"/>
          </p:nvPr>
        </p:nvSpPr>
        <p:spPr bwMode="auto">
          <a:noFill/>
          <a:ln>
            <a:solidFill>
              <a:srgbClr val="000000"/>
            </a:solidFill>
            <a:miter lim="800000"/>
            <a:headEnd/>
            <a:tailEnd/>
          </a:ln>
        </p:spPr>
      </p:sp>
      <p:sp>
        <p:nvSpPr>
          <p:cNvPr id="2560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pPr>
            <a:r>
              <a:rPr lang="en-GB" sz="1000" smtClean="0"/>
              <a:t>They are the change agents</a:t>
            </a:r>
          </a:p>
          <a:p>
            <a:pPr eaLnBrk="1" hangingPunct="1">
              <a:lnSpc>
                <a:spcPct val="80000"/>
              </a:lnSpc>
            </a:pPr>
            <a:r>
              <a:rPr lang="en-GB" sz="1000" smtClean="0"/>
              <a:t>Graduates will be faced by very different conditions than those of a generation ago </a:t>
            </a:r>
          </a:p>
          <a:p>
            <a:pPr eaLnBrk="1" hangingPunct="1"/>
            <a:r>
              <a:rPr lang="en-GB" sz="1000" smtClean="0"/>
              <a:t>Student demand is growing</a:t>
            </a:r>
          </a:p>
          <a:p>
            <a:pPr eaLnBrk="1" hangingPunct="1"/>
            <a:r>
              <a:rPr lang="en-GB" sz="1000" smtClean="0"/>
              <a:t>Capabilities necessary to cope with conditions of uncertainty, complexity and rapid change</a:t>
            </a:r>
          </a:p>
          <a:p>
            <a:pPr eaLnBrk="1" hangingPunct="1"/>
            <a:r>
              <a:rPr lang="en-GB" smtClean="0"/>
              <a:t>65% of respondents believe that sustainability skills should be delivered</a:t>
            </a:r>
          </a:p>
          <a:p>
            <a:pPr eaLnBrk="1" hangingPunct="1"/>
            <a:r>
              <a:rPr lang="en-GB" smtClean="0"/>
              <a:t>throughout the curriculum rather than through a separate module;</a:t>
            </a:r>
          </a:p>
          <a:p>
            <a:pPr eaLnBrk="1" hangingPunct="1"/>
            <a:endParaRPr lang="en-GB" sz="10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New demands form workforce and a range of opportunities</a:t>
            </a:r>
          </a:p>
          <a:p>
            <a:pPr eaLnBrk="1" hangingPunct="1">
              <a:spcBef>
                <a:spcPct val="0"/>
              </a:spcBef>
            </a:pPr>
            <a:r>
              <a:rPr lang="en-GB" smtClean="0"/>
              <a:t>Resilience to long term challenges</a:t>
            </a:r>
          </a:p>
          <a:p>
            <a:pPr eaLnBrk="1" hangingPunct="1">
              <a:spcBef>
                <a:spcPct val="0"/>
              </a:spcBef>
            </a:pPr>
            <a:r>
              <a:rPr lang="en-GB" smtClean="0"/>
              <a:t>All businesses must grow with less environmental impact and greater resilience to future environmental challenges</a:t>
            </a:r>
          </a:p>
          <a:p>
            <a:pPr eaLnBrk="1" hangingPunct="1">
              <a:spcBef>
                <a:spcPct val="0"/>
              </a:spcBef>
            </a:pPr>
            <a:endParaRPr lang="en-GB" smtClean="0"/>
          </a:p>
          <a:p>
            <a:pPr eaLnBrk="1" hangingPunct="1">
              <a:spcBef>
                <a:spcPct val="0"/>
              </a:spcBef>
            </a:pPr>
            <a:r>
              <a:rPr lang="en-GB" smtClean="0"/>
              <a:t>Reports:</a:t>
            </a:r>
          </a:p>
          <a:p>
            <a:pPr eaLnBrk="1" hangingPunct="1">
              <a:spcBef>
                <a:spcPct val="0"/>
              </a:spcBef>
            </a:pPr>
            <a:r>
              <a:rPr lang="en-GB" smtClean="0"/>
              <a:t>Leitch review</a:t>
            </a:r>
          </a:p>
          <a:p>
            <a:pPr eaLnBrk="1" hangingPunct="1">
              <a:spcBef>
                <a:spcPct val="0"/>
              </a:spcBef>
            </a:pPr>
            <a:r>
              <a:rPr lang="en-GB" smtClean="0"/>
              <a:t>StudentForce for Sustainability</a:t>
            </a:r>
          </a:p>
        </p:txBody>
      </p:sp>
      <p:sp>
        <p:nvSpPr>
          <p:cNvPr id="28675"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9ECC0D8E-147E-4C78-A20B-F4BF10635962}" type="slidenum">
              <a:rPr lang="en-US" sz="1200">
                <a:latin typeface="+mn-lt"/>
              </a:rPr>
              <a:pPr algn="r">
                <a:defRPr/>
              </a:pPr>
              <a:t>10</a:t>
            </a:fld>
            <a:endParaRPr lang="en-US" sz="1200">
              <a:latin typeface="+mn-l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11"/>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13"/>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Rectangle 18"/>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 name="Straight Connector 10"/>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1"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2" name="Straight Connector 1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3" name="Straight Connector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4"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5" name="Straight Connector 21"/>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6"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7"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8" name="Oval 22"/>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9" name="Oval 23"/>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0" name="Oval 25"/>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1" name="Oval 24"/>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8" name="Title 7"/>
          <p:cNvSpPr>
            <a:spLocks noGrp="1"/>
          </p:cNvSpPr>
          <p:nvPr>
            <p:ph type="ctrTitle"/>
          </p:nvPr>
        </p:nvSpPr>
        <p:spPr>
          <a:xfrm>
            <a:off x="2286000" y="3124200"/>
            <a:ext cx="6172200" cy="1894362"/>
          </a:xfrm>
        </p:spPr>
        <p:txBody>
          <a:bodyPr/>
          <a:lstStyle>
            <a:lvl1pPr>
              <a:defRPr b="1"/>
            </a:lvl1pPr>
          </a:lstStyle>
          <a:p>
            <a:r>
              <a:rPr lang="en-US" smtClean="0"/>
              <a:t>Click to edit Master title style</a:t>
            </a:r>
            <a:endParaRPr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2" name="Date Placeholder 27"/>
          <p:cNvSpPr>
            <a:spLocks noGrp="1"/>
          </p:cNvSpPr>
          <p:nvPr>
            <p:ph type="dt" sz="half" idx="10"/>
          </p:nvPr>
        </p:nvSpPr>
        <p:spPr bwMode="auto">
          <a:xfrm rot="5400000">
            <a:off x="7764463" y="1174750"/>
            <a:ext cx="2286000" cy="381000"/>
          </a:xfrm>
        </p:spPr>
        <p:txBody>
          <a:bodyPr/>
          <a:lstStyle>
            <a:lvl1pPr>
              <a:defRPr/>
            </a:lvl1pPr>
          </a:lstStyle>
          <a:p>
            <a:pPr>
              <a:defRPr/>
            </a:pPr>
            <a:fld id="{86EAF09D-0AD9-44BC-A2A8-B52A73946029}" type="datetimeFigureOut">
              <a:rPr lang="en-US"/>
              <a:pPr>
                <a:defRPr/>
              </a:pPr>
              <a:t>11/29/2012</a:t>
            </a:fld>
            <a:endParaRPr lang="en-GB"/>
          </a:p>
        </p:txBody>
      </p:sp>
      <p:sp>
        <p:nvSpPr>
          <p:cNvPr id="23" name="Footer Placeholder 16"/>
          <p:cNvSpPr>
            <a:spLocks noGrp="1"/>
          </p:cNvSpPr>
          <p:nvPr>
            <p:ph type="ftr" sz="quarter" idx="11"/>
          </p:nvPr>
        </p:nvSpPr>
        <p:spPr bwMode="auto">
          <a:xfrm rot="5400000">
            <a:off x="7077076" y="4181475"/>
            <a:ext cx="3657600" cy="384175"/>
          </a:xfrm>
        </p:spPr>
        <p:txBody>
          <a:bodyPr/>
          <a:lstStyle>
            <a:lvl1pPr>
              <a:defRPr/>
            </a:lvl1pPr>
          </a:lstStyle>
          <a:p>
            <a:pPr>
              <a:defRPr/>
            </a:pPr>
            <a:endParaRPr lang="en-GB"/>
          </a:p>
        </p:txBody>
      </p:sp>
      <p:sp>
        <p:nvSpPr>
          <p:cNvPr id="24" name="Slide Number Placeholder 28"/>
          <p:cNvSpPr>
            <a:spLocks noGrp="1"/>
          </p:cNvSpPr>
          <p:nvPr>
            <p:ph type="sldNum" sz="quarter" idx="12"/>
          </p:nvPr>
        </p:nvSpPr>
        <p:spPr bwMode="auto">
          <a:xfrm>
            <a:off x="1325563" y="4929188"/>
            <a:ext cx="609600" cy="517525"/>
          </a:xfrm>
        </p:spPr>
        <p:txBody>
          <a:bodyPr/>
          <a:lstStyle>
            <a:lvl1pPr>
              <a:defRPr/>
            </a:lvl1pPr>
          </a:lstStyle>
          <a:p>
            <a:pPr>
              <a:defRPr/>
            </a:pPr>
            <a:fld id="{7C10C672-DDE5-4062-9732-6BB35DABCAE3}" type="slidenum">
              <a:rPr lang="en-GB"/>
              <a:pPr>
                <a:defRPr/>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cs typeface="+mn-cs"/>
            </a:endParaRPr>
          </a:p>
        </p:txBody>
      </p:sp>
      <p:sp>
        <p:nvSpPr>
          <p:cNvPr id="5"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6"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7"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9"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0" name="Oval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457200" y="1600200"/>
            <a:ext cx="7467600" cy="48737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Date Placeholder 6"/>
          <p:cNvSpPr>
            <a:spLocks noGrp="1"/>
          </p:cNvSpPr>
          <p:nvPr>
            <p:ph type="dt" sz="half" idx="10"/>
          </p:nvPr>
        </p:nvSpPr>
        <p:spPr/>
        <p:txBody>
          <a:bodyPr/>
          <a:lstStyle>
            <a:lvl1pPr>
              <a:defRPr/>
            </a:lvl1pPr>
          </a:lstStyle>
          <a:p>
            <a:pPr>
              <a:defRPr/>
            </a:pPr>
            <a:fld id="{E0A989C5-1BE1-4557-91E1-4D2BCA31DF9B}" type="datetimeFigureOut">
              <a:rPr lang="en-US"/>
              <a:pPr>
                <a:defRPr/>
              </a:pPr>
              <a:t>11/29/2012</a:t>
            </a:fld>
            <a:endParaRPr lang="en-GB"/>
          </a:p>
        </p:txBody>
      </p:sp>
      <p:sp>
        <p:nvSpPr>
          <p:cNvPr id="12" name="Slide Number Placeholder 8"/>
          <p:cNvSpPr>
            <a:spLocks noGrp="1"/>
          </p:cNvSpPr>
          <p:nvPr>
            <p:ph type="sldNum" sz="quarter" idx="11"/>
          </p:nvPr>
        </p:nvSpPr>
        <p:spPr/>
        <p:txBody>
          <a:bodyPr/>
          <a:lstStyle>
            <a:lvl1pPr>
              <a:defRPr/>
            </a:lvl1pPr>
          </a:lstStyle>
          <a:p>
            <a:pPr>
              <a:defRPr/>
            </a:pPr>
            <a:fld id="{4357D011-68B5-45C4-8B07-58D391D2A6DC}" type="slidenum">
              <a:rPr lang="en-GB"/>
              <a:pPr>
                <a:defRPr/>
              </a:pPr>
              <a:t>‹#›</a:t>
            </a:fld>
            <a:endParaRPr lang="en-GB"/>
          </a:p>
        </p:txBody>
      </p:sp>
      <p:sp>
        <p:nvSpPr>
          <p:cNvPr id="13" name="Footer Placeholder 9"/>
          <p:cNvSpPr>
            <a:spLocks noGrp="1"/>
          </p:cNvSpPr>
          <p:nvPr>
            <p:ph type="ftr" sz="quarter" idx="12"/>
          </p:nvPr>
        </p:nvSpPr>
        <p:spPr/>
        <p:txBody>
          <a:bodyPr/>
          <a:lstStyle>
            <a:lvl1pPr>
              <a:defRPr/>
            </a:lvl1pPr>
          </a:lstStyle>
          <a:p>
            <a:pPr>
              <a:defRPr/>
            </a:pP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4"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9"/>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10"/>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Rectangle 11"/>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Straight Connector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9"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0" name="Straight Connector 14"/>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1" name="Straight Connector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2"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3"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4"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5" name="Oval 19"/>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6" name="Oval 20"/>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7" name="Oval 21"/>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8" name="Oval 22"/>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9" name="Straight Connector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lang="en-US" smtClean="0"/>
              <a:t>Click to edit Master title style</a:t>
            </a:r>
            <a:endParaRPr lang="en-US"/>
          </a:p>
        </p:txBody>
      </p:sp>
      <p:sp>
        <p:nvSpPr>
          <p:cNvPr id="3" name="Text Placeholder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0" name="Date Placeholder 3"/>
          <p:cNvSpPr>
            <a:spLocks noGrp="1"/>
          </p:cNvSpPr>
          <p:nvPr>
            <p:ph type="dt" sz="half" idx="10"/>
          </p:nvPr>
        </p:nvSpPr>
        <p:spPr bwMode="auto">
          <a:xfrm rot="5400000">
            <a:off x="7762875" y="1169988"/>
            <a:ext cx="2286000" cy="381000"/>
          </a:xfrm>
        </p:spPr>
        <p:txBody>
          <a:bodyPr/>
          <a:lstStyle>
            <a:lvl1pPr>
              <a:defRPr/>
            </a:lvl1pPr>
          </a:lstStyle>
          <a:p>
            <a:pPr>
              <a:defRPr/>
            </a:pPr>
            <a:fld id="{AC073C11-12A8-496B-918E-47DB744DEEEA}" type="datetimeFigureOut">
              <a:rPr lang="en-US"/>
              <a:pPr>
                <a:defRPr/>
              </a:pPr>
              <a:t>11/29/2012</a:t>
            </a:fld>
            <a:endParaRPr lang="en-GB"/>
          </a:p>
        </p:txBody>
      </p:sp>
      <p:sp>
        <p:nvSpPr>
          <p:cNvPr id="21" name="Footer Placeholder 4"/>
          <p:cNvSpPr>
            <a:spLocks noGrp="1"/>
          </p:cNvSpPr>
          <p:nvPr>
            <p:ph type="ftr" sz="quarter" idx="11"/>
          </p:nvPr>
        </p:nvSpPr>
        <p:spPr bwMode="auto">
          <a:xfrm rot="5400000">
            <a:off x="7077076" y="4178300"/>
            <a:ext cx="3657600" cy="384175"/>
          </a:xfrm>
        </p:spPr>
        <p:txBody>
          <a:bodyPr/>
          <a:lstStyle>
            <a:lvl1pPr>
              <a:defRPr/>
            </a:lvl1pPr>
          </a:lstStyle>
          <a:p>
            <a:pPr>
              <a:defRPr/>
            </a:pPr>
            <a:endParaRPr lang="en-GB"/>
          </a:p>
        </p:txBody>
      </p:sp>
      <p:sp>
        <p:nvSpPr>
          <p:cNvPr id="22" name="Slide Number Placeholder 5"/>
          <p:cNvSpPr>
            <a:spLocks noGrp="1"/>
          </p:cNvSpPr>
          <p:nvPr>
            <p:ph type="sldNum" sz="quarter" idx="12"/>
          </p:nvPr>
        </p:nvSpPr>
        <p:spPr bwMode="auto">
          <a:xfrm>
            <a:off x="1339850" y="4929188"/>
            <a:ext cx="609600" cy="517525"/>
          </a:xfrm>
        </p:spPr>
        <p:txBody>
          <a:bodyPr/>
          <a:lstStyle>
            <a:lvl1pPr>
              <a:defRPr/>
            </a:lvl1pPr>
          </a:lstStyle>
          <a:p>
            <a:pPr>
              <a:defRPr/>
            </a:pPr>
            <a:fld id="{3012E701-8D4B-48C8-A280-76DFBFBBD06F}" type="slidenum">
              <a:rPr lang="en-GB"/>
              <a:pPr>
                <a:defRPr/>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cs typeface="+mn-cs"/>
            </a:endParaRPr>
          </a:p>
        </p:txBody>
      </p:sp>
      <p:sp>
        <p:nvSpPr>
          <p:cNvPr id="4"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5"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6"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8" name="Oval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9" name="Date Placeholder 5"/>
          <p:cNvSpPr>
            <a:spLocks noGrp="1"/>
          </p:cNvSpPr>
          <p:nvPr>
            <p:ph type="dt" sz="half" idx="10"/>
          </p:nvPr>
        </p:nvSpPr>
        <p:spPr/>
        <p:txBody>
          <a:bodyPr/>
          <a:lstStyle>
            <a:lvl1pPr>
              <a:defRPr/>
            </a:lvl1pPr>
          </a:lstStyle>
          <a:p>
            <a:pPr>
              <a:defRPr/>
            </a:pPr>
            <a:fld id="{2A3C7E7C-9DBD-4DAA-B843-0167742B7C57}" type="datetimeFigureOut">
              <a:rPr lang="en-US"/>
              <a:pPr>
                <a:defRPr/>
              </a:pPr>
              <a:t>11/29/2012</a:t>
            </a:fld>
            <a:endParaRPr lang="en-GB"/>
          </a:p>
        </p:txBody>
      </p:sp>
      <p:sp>
        <p:nvSpPr>
          <p:cNvPr id="10" name="Slide Number Placeholder 6"/>
          <p:cNvSpPr>
            <a:spLocks noGrp="1"/>
          </p:cNvSpPr>
          <p:nvPr>
            <p:ph type="sldNum" sz="quarter" idx="11"/>
          </p:nvPr>
        </p:nvSpPr>
        <p:spPr/>
        <p:txBody>
          <a:bodyPr/>
          <a:lstStyle>
            <a:lvl1pPr>
              <a:defRPr/>
            </a:lvl1pPr>
          </a:lstStyle>
          <a:p>
            <a:pPr>
              <a:defRPr/>
            </a:pPr>
            <a:fld id="{C3F278A1-CF87-42C1-9D2B-8BAD52EF520A}" type="slidenum">
              <a:rPr lang="en-GB"/>
              <a:pPr>
                <a:defRPr/>
              </a:pPr>
              <a:t>‹#›</a:t>
            </a:fld>
            <a:endParaRPr lang="en-GB"/>
          </a:p>
        </p:txBody>
      </p:sp>
      <p:sp>
        <p:nvSpPr>
          <p:cNvPr id="11" name="Footer Placeholder 7"/>
          <p:cNvSpPr>
            <a:spLocks noGrp="1"/>
          </p:cNvSpPr>
          <p:nvPr>
            <p:ph type="ftr" sz="quarter" idx="12"/>
          </p:nvPr>
        </p:nvSpPr>
        <p:spPr/>
        <p:txBody>
          <a:bodyPr/>
          <a:lstStyle>
            <a:lvl1pPr>
              <a:defRPr/>
            </a:lvl1pPr>
          </a:lstStyle>
          <a:p>
            <a:pPr>
              <a:defRPr/>
            </a:pP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cs typeface="+mn-cs"/>
            </a:endParaRPr>
          </a:p>
        </p:txBody>
      </p:sp>
      <p:sp>
        <p:nvSpPr>
          <p:cNvPr id="6"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cs typeface="+mn-cs"/>
            </a:endParaRPr>
          </a:p>
        </p:txBody>
      </p:sp>
      <p:sp>
        <p:nvSpPr>
          <p:cNvPr id="7" name="Straight Connector 8"/>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cs typeface="+mn-cs"/>
            </a:endParaRPr>
          </a:p>
        </p:txBody>
      </p:sp>
      <p:sp>
        <p:nvSpPr>
          <p:cNvPr id="8"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9"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1" name="Oval 13"/>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title"/>
          </p:nvPr>
        </p:nvSpPr>
        <p:spPr>
          <a:xfrm rot="5400000">
            <a:off x="3371850" y="3200400"/>
            <a:ext cx="6309360" cy="457200"/>
          </a:xfrm>
        </p:spPr>
        <p:txBody>
          <a:bodyPr/>
          <a:lstStyle>
            <a:lvl1pPr algn="l">
              <a:buNone/>
              <a:defRPr sz="2000" b="1" cap="small" baseline="0"/>
            </a:lvl1pPr>
          </a:lstStyle>
          <a:p>
            <a:r>
              <a:rPr lang="en-US" smtClean="0"/>
              <a:t>Click to edit Master title style</a:t>
            </a:r>
            <a:endParaRPr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8" name="Content Placeholder 17"/>
          <p:cNvSpPr>
            <a:spLocks noGrp="1"/>
          </p:cNvSpPr>
          <p:nvPr>
            <p:ph sz="quarter" idx="1"/>
          </p:nvPr>
        </p:nvSpPr>
        <p:spPr>
          <a:xfrm>
            <a:off x="304800" y="274320"/>
            <a:ext cx="5638800" cy="63276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Date Placeholder 20"/>
          <p:cNvSpPr>
            <a:spLocks noGrp="1"/>
          </p:cNvSpPr>
          <p:nvPr>
            <p:ph type="dt" sz="half" idx="10"/>
          </p:nvPr>
        </p:nvSpPr>
        <p:spPr/>
        <p:txBody>
          <a:bodyPr/>
          <a:lstStyle>
            <a:lvl1pPr>
              <a:defRPr/>
            </a:lvl1pPr>
          </a:lstStyle>
          <a:p>
            <a:pPr>
              <a:defRPr/>
            </a:pPr>
            <a:fld id="{DA1F594D-0DB3-49A8-9516-C071CC8A6404}" type="datetimeFigureOut">
              <a:rPr lang="en-US"/>
              <a:pPr>
                <a:defRPr/>
              </a:pPr>
              <a:t>11/29/2012</a:t>
            </a:fld>
            <a:endParaRPr lang="en-GB"/>
          </a:p>
        </p:txBody>
      </p:sp>
      <p:sp>
        <p:nvSpPr>
          <p:cNvPr id="13" name="Slide Number Placeholder 21"/>
          <p:cNvSpPr>
            <a:spLocks noGrp="1"/>
          </p:cNvSpPr>
          <p:nvPr>
            <p:ph type="sldNum" sz="quarter" idx="11"/>
          </p:nvPr>
        </p:nvSpPr>
        <p:spPr/>
        <p:txBody>
          <a:bodyPr/>
          <a:lstStyle>
            <a:lvl1pPr>
              <a:defRPr/>
            </a:lvl1pPr>
          </a:lstStyle>
          <a:p>
            <a:pPr>
              <a:defRPr/>
            </a:pPr>
            <a:fld id="{C61E142F-03DA-456E-801E-F91CEB95C387}" type="slidenum">
              <a:rPr lang="en-GB"/>
              <a:pPr>
                <a:defRPr/>
              </a:pPr>
              <a:t>‹#›</a:t>
            </a:fld>
            <a:endParaRPr lang="en-GB"/>
          </a:p>
        </p:txBody>
      </p:sp>
      <p:sp>
        <p:nvSpPr>
          <p:cNvPr id="14" name="Footer Placeholder 22"/>
          <p:cNvSpPr>
            <a:spLocks noGrp="1"/>
          </p:cNvSpPr>
          <p:nvPr>
            <p:ph type="ftr" sz="quarter" idx="12"/>
          </p:nvPr>
        </p:nvSpPr>
        <p:spPr/>
        <p:txBody>
          <a:bodyPr/>
          <a:lstStyle>
            <a:lvl1pPr>
              <a:defRPr/>
            </a:lvl1pPr>
          </a:lstStyle>
          <a:p>
            <a:pPr>
              <a:defRPr/>
            </a:pPr>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6" name="Oval 12"/>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7"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8"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9"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0"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cs typeface="+mn-cs"/>
            </a:endParaRPr>
          </a:p>
        </p:txBody>
      </p:sp>
      <p:sp>
        <p:nvSpPr>
          <p:cNvPr id="11" name="Straight Connector 19"/>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cs typeface="+mn-cs"/>
            </a:endParaRPr>
          </a:p>
        </p:txBody>
      </p:sp>
      <p:sp>
        <p:nvSpPr>
          <p:cNvPr id="2" name="Title 1"/>
          <p:cNvSpPr>
            <a:spLocks noGrp="1"/>
          </p:cNvSpPr>
          <p:nvPr>
            <p:ph type="title"/>
          </p:nvPr>
        </p:nvSpPr>
        <p:spPr>
          <a:xfrm rot="5400000">
            <a:off x="3350133" y="3200400"/>
            <a:ext cx="6309360" cy="457200"/>
          </a:xfrm>
        </p:spPr>
        <p:txBody>
          <a:bodyPr/>
          <a:lstStyle>
            <a:lvl1pPr algn="l">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en-US" smtClean="0"/>
              <a:t>Click to edit Master text styles</a:t>
            </a:r>
          </a:p>
        </p:txBody>
      </p:sp>
      <p:sp>
        <p:nvSpPr>
          <p:cNvPr id="12" name="Date Placeholder 16"/>
          <p:cNvSpPr>
            <a:spLocks noGrp="1"/>
          </p:cNvSpPr>
          <p:nvPr>
            <p:ph type="dt" sz="half" idx="10"/>
          </p:nvPr>
        </p:nvSpPr>
        <p:spPr/>
        <p:txBody>
          <a:bodyPr/>
          <a:lstStyle>
            <a:lvl1pPr>
              <a:defRPr/>
            </a:lvl1pPr>
          </a:lstStyle>
          <a:p>
            <a:pPr>
              <a:defRPr/>
            </a:pPr>
            <a:fld id="{5DCF5958-9EE8-4E32-A96C-1C2344A4EB11}" type="datetimeFigureOut">
              <a:rPr lang="en-US"/>
              <a:pPr>
                <a:defRPr/>
              </a:pPr>
              <a:t>11/29/2012</a:t>
            </a:fld>
            <a:endParaRPr lang="en-GB"/>
          </a:p>
        </p:txBody>
      </p:sp>
      <p:sp>
        <p:nvSpPr>
          <p:cNvPr id="13" name="Slide Number Placeholder 17"/>
          <p:cNvSpPr>
            <a:spLocks noGrp="1"/>
          </p:cNvSpPr>
          <p:nvPr>
            <p:ph type="sldNum" sz="quarter" idx="11"/>
          </p:nvPr>
        </p:nvSpPr>
        <p:spPr/>
        <p:txBody>
          <a:bodyPr/>
          <a:lstStyle>
            <a:lvl1pPr>
              <a:defRPr/>
            </a:lvl1pPr>
          </a:lstStyle>
          <a:p>
            <a:pPr>
              <a:defRPr/>
            </a:pPr>
            <a:fld id="{A9D8A8F2-3007-4DB2-95CB-D6AB9F49EA52}" type="slidenum">
              <a:rPr lang="en-GB"/>
              <a:pPr>
                <a:defRPr/>
              </a:pPr>
              <a:t>‹#›</a:t>
            </a:fld>
            <a:endParaRPr lang="en-GB"/>
          </a:p>
        </p:txBody>
      </p:sp>
      <p:sp>
        <p:nvSpPr>
          <p:cNvPr id="14" name="Footer Placeholder 20"/>
          <p:cNvSpPr>
            <a:spLocks noGrp="1"/>
          </p:cNvSpPr>
          <p:nvPr>
            <p:ph type="ftr" sz="quarter" idx="12"/>
          </p:nvPr>
        </p:nvSpPr>
        <p:spPr/>
        <p:txBody>
          <a:bodyPr/>
          <a:lstStyle>
            <a:lvl1pPr>
              <a:defRPr/>
            </a:lvl1pPr>
          </a:lstStyle>
          <a:p>
            <a:pPr>
              <a:defRPr/>
            </a:pPr>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 name="Date Placeholder 16"/>
          <p:cNvSpPr>
            <a:spLocks noGrp="1"/>
          </p:cNvSpPr>
          <p:nvPr>
            <p:ph type="dt" sz="half" idx="2"/>
          </p:nvPr>
        </p:nvSpPr>
        <p:spPr>
          <a:xfrm rot="5400000">
            <a:off x="7589045" y="1081881"/>
            <a:ext cx="2011362" cy="384175"/>
          </a:xfrm>
          <a:prstGeom prst="rect">
            <a:avLst/>
          </a:prstGeom>
        </p:spPr>
        <p:txBody>
          <a:bodyPr vert="horz" rtlCol="0" anchor="ctr" anchorCtr="0"/>
          <a:lstStyle>
            <a:lvl1pPr algn="r" fontAlgn="auto">
              <a:lnSpc>
                <a:spcPct val="100000"/>
              </a:lnSpc>
              <a:spcBef>
                <a:spcPts val="0"/>
              </a:spcBef>
              <a:spcAft>
                <a:spcPts val="0"/>
              </a:spcAft>
              <a:buClrTx/>
              <a:buSzTx/>
              <a:buFontTx/>
              <a:buNone/>
              <a:defRPr sz="1200">
                <a:solidFill>
                  <a:schemeClr val="tx2"/>
                </a:solidFill>
                <a:latin typeface="+mn-lt"/>
                <a:cs typeface="+mn-cs"/>
              </a:defRPr>
            </a:lvl1pPr>
          </a:lstStyle>
          <a:p>
            <a:pPr>
              <a:defRPr/>
            </a:pPr>
            <a:fld id="{93386BDD-1E03-4BC2-97C7-C2A07545E23E}" type="datetimeFigureOut">
              <a:rPr lang="en-US"/>
              <a:pPr>
                <a:defRPr/>
              </a:pPr>
              <a:t>11/29/2012</a:t>
            </a:fld>
            <a:endParaRPr lang="en-GB"/>
          </a:p>
        </p:txBody>
      </p:sp>
      <p:sp>
        <p:nvSpPr>
          <p:cNvPr id="26" name="Slide Number Placeholder 17"/>
          <p:cNvSpPr>
            <a:spLocks noGrp="1"/>
          </p:cNvSpPr>
          <p:nvPr>
            <p:ph type="sldNum" sz="quarter" idx="4"/>
          </p:nvPr>
        </p:nvSpPr>
        <p:spPr>
          <a:xfrm>
            <a:off x="8129588" y="5734050"/>
            <a:ext cx="609600" cy="520700"/>
          </a:xfrm>
          <a:prstGeom prst="rect">
            <a:avLst/>
          </a:prstGeom>
        </p:spPr>
        <p:txBody>
          <a:bodyPr vert="horz" rtlCol="0" anchor="ctr"/>
          <a:lstStyle>
            <a:lvl1pPr algn="ctr" fontAlgn="auto">
              <a:lnSpc>
                <a:spcPct val="100000"/>
              </a:lnSpc>
              <a:spcBef>
                <a:spcPts val="0"/>
              </a:spcBef>
              <a:spcAft>
                <a:spcPts val="0"/>
              </a:spcAft>
              <a:buClrTx/>
              <a:buSzTx/>
              <a:buFontTx/>
              <a:buNone/>
              <a:defRPr sz="1400" b="1">
                <a:solidFill>
                  <a:srgbClr val="FFFFFF"/>
                </a:solidFill>
                <a:latin typeface="+mn-lt"/>
                <a:cs typeface="+mn-cs"/>
              </a:defRPr>
            </a:lvl1pPr>
          </a:lstStyle>
          <a:p>
            <a:pPr>
              <a:defRPr/>
            </a:pPr>
            <a:fld id="{5A40AC40-8CA3-49F1-889C-9F87A9E88000}" type="slidenum">
              <a:rPr lang="en-GB"/>
              <a:pPr>
                <a:defRPr/>
              </a:pPr>
              <a:t>‹#›</a:t>
            </a:fld>
            <a:endParaRPr lang="en-GB"/>
          </a:p>
        </p:txBody>
      </p:sp>
      <p:sp>
        <p:nvSpPr>
          <p:cNvPr id="27" name="Footer Placeholder 20"/>
          <p:cNvSpPr>
            <a:spLocks noGrp="1"/>
          </p:cNvSpPr>
          <p:nvPr>
            <p:ph type="ftr" sz="quarter" idx="3"/>
          </p:nvPr>
        </p:nvSpPr>
        <p:spPr>
          <a:xfrm rot="5400000">
            <a:off x="6989763" y="3736975"/>
            <a:ext cx="3200400" cy="365125"/>
          </a:xfrm>
          <a:prstGeom prst="rect">
            <a:avLst/>
          </a:prstGeom>
        </p:spPr>
        <p:txBody>
          <a:bodyPr vert="horz" rtlCol="0" anchor="ctr" anchorCtr="0"/>
          <a:lstStyle>
            <a:lvl1pPr fontAlgn="auto">
              <a:lnSpc>
                <a:spcPct val="100000"/>
              </a:lnSpc>
              <a:spcBef>
                <a:spcPts val="0"/>
              </a:spcBef>
              <a:spcAft>
                <a:spcPts val="0"/>
              </a:spcAft>
              <a:buClrTx/>
              <a:buSzTx/>
              <a:buFontTx/>
              <a:buNone/>
              <a:defRPr sz="1200">
                <a:solidFill>
                  <a:schemeClr val="tx2"/>
                </a:solidFill>
                <a:latin typeface="+mn-lt"/>
                <a:cs typeface="+mn-cs"/>
              </a:defRPr>
            </a:lvl1pPr>
          </a:lstStyle>
          <a:p>
            <a:pPr>
              <a:defRPr/>
            </a:pPr>
            <a:endParaRPr lang="en-GB"/>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xStyles>
    <p:titleStyle>
      <a:lvl1pPr algn="l" rtl="0" eaLnBrk="0" fontAlgn="base" hangingPunct="0">
        <a:spcBef>
          <a:spcPct val="0"/>
        </a:spcBef>
        <a:spcAft>
          <a:spcPct val="0"/>
        </a:spcAft>
        <a:defRPr sz="3000" kern="1200" cap="small">
          <a:solidFill>
            <a:schemeClr val="tx2"/>
          </a:solidFill>
          <a:latin typeface="Arial" charset="0"/>
          <a:ea typeface="+mj-ea"/>
          <a:cs typeface="+mj-cs"/>
        </a:defRPr>
      </a:lvl1pPr>
      <a:lvl2pPr algn="l" rtl="0" eaLnBrk="0" fontAlgn="base" hangingPunct="0">
        <a:spcBef>
          <a:spcPct val="0"/>
        </a:spcBef>
        <a:spcAft>
          <a:spcPct val="0"/>
        </a:spcAft>
        <a:defRPr sz="3000">
          <a:solidFill>
            <a:schemeClr val="tx2"/>
          </a:solidFill>
          <a:latin typeface="Arial" charset="0"/>
        </a:defRPr>
      </a:lvl2pPr>
      <a:lvl3pPr algn="l" rtl="0" eaLnBrk="0" fontAlgn="base" hangingPunct="0">
        <a:spcBef>
          <a:spcPct val="0"/>
        </a:spcBef>
        <a:spcAft>
          <a:spcPct val="0"/>
        </a:spcAft>
        <a:defRPr sz="3000">
          <a:solidFill>
            <a:schemeClr val="tx2"/>
          </a:solidFill>
          <a:latin typeface="Arial" charset="0"/>
        </a:defRPr>
      </a:lvl3pPr>
      <a:lvl4pPr algn="l" rtl="0" eaLnBrk="0" fontAlgn="base" hangingPunct="0">
        <a:spcBef>
          <a:spcPct val="0"/>
        </a:spcBef>
        <a:spcAft>
          <a:spcPct val="0"/>
        </a:spcAft>
        <a:defRPr sz="3000">
          <a:solidFill>
            <a:schemeClr val="tx2"/>
          </a:solidFill>
          <a:latin typeface="Arial" charset="0"/>
        </a:defRPr>
      </a:lvl4pPr>
      <a:lvl5pPr algn="l" rtl="0" eaLnBrk="0" fontAlgn="base" hangingPunct="0">
        <a:spcBef>
          <a:spcPct val="0"/>
        </a:spcBef>
        <a:spcAft>
          <a:spcPct val="0"/>
        </a:spcAft>
        <a:defRPr sz="3000">
          <a:solidFill>
            <a:schemeClr val="tx2"/>
          </a:solidFill>
          <a:latin typeface="Arial" charset="0"/>
        </a:defRPr>
      </a:lvl5pPr>
      <a:lvl6pPr marL="457200" algn="l" rtl="0" fontAlgn="base">
        <a:spcBef>
          <a:spcPct val="0"/>
        </a:spcBef>
        <a:spcAft>
          <a:spcPct val="0"/>
        </a:spcAft>
        <a:defRPr sz="3000">
          <a:solidFill>
            <a:schemeClr val="tx2"/>
          </a:solidFill>
          <a:latin typeface="Century Schoolbook"/>
        </a:defRPr>
      </a:lvl6pPr>
      <a:lvl7pPr marL="914400" algn="l" rtl="0" fontAlgn="base">
        <a:spcBef>
          <a:spcPct val="0"/>
        </a:spcBef>
        <a:spcAft>
          <a:spcPct val="0"/>
        </a:spcAft>
        <a:defRPr sz="3000">
          <a:solidFill>
            <a:schemeClr val="tx2"/>
          </a:solidFill>
          <a:latin typeface="Century Schoolbook"/>
        </a:defRPr>
      </a:lvl7pPr>
      <a:lvl8pPr marL="1371600" algn="l" rtl="0" fontAlgn="base">
        <a:spcBef>
          <a:spcPct val="0"/>
        </a:spcBef>
        <a:spcAft>
          <a:spcPct val="0"/>
        </a:spcAft>
        <a:defRPr sz="3000">
          <a:solidFill>
            <a:schemeClr val="tx2"/>
          </a:solidFill>
          <a:latin typeface="Century Schoolbook"/>
        </a:defRPr>
      </a:lvl8pPr>
      <a:lvl9pPr marL="1828800" algn="l" rtl="0" fontAlgn="base">
        <a:spcBef>
          <a:spcPct val="0"/>
        </a:spcBef>
        <a:spcAft>
          <a:spcPct val="0"/>
        </a:spcAft>
        <a:defRPr sz="3000">
          <a:solidFill>
            <a:schemeClr val="tx2"/>
          </a:solidFill>
          <a:latin typeface="Century Schoolbook"/>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Arial" charset="0"/>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Arial" charset="0"/>
          <a:ea typeface="+mn-ea"/>
          <a:cs typeface="+mn-cs"/>
        </a:defRPr>
      </a:lvl2pPr>
      <a:lvl3pPr marL="914400" indent="-182563" algn="l" rtl="0" eaLnBrk="0" fontAlgn="base" hangingPunct="0">
        <a:spcBef>
          <a:spcPct val="20000"/>
        </a:spcBef>
        <a:spcAft>
          <a:spcPct val="0"/>
        </a:spcAft>
        <a:buClr>
          <a:srgbClr val="6FB833"/>
        </a:buClr>
        <a:buSzPct val="60000"/>
        <a:buFont typeface="Wingdings" pitchFamily="2" charset="2"/>
        <a:buChar char=""/>
        <a:defRPr kern="1200">
          <a:solidFill>
            <a:schemeClr val="tx1"/>
          </a:solidFill>
          <a:latin typeface="Arial" charset="0"/>
          <a:ea typeface="+mn-ea"/>
          <a:cs typeface="+mn-cs"/>
        </a:defRPr>
      </a:lvl3pPr>
      <a:lvl4pPr marL="1187450" indent="-182563" algn="l" rtl="0" eaLnBrk="0" fontAlgn="base" hangingPunct="0">
        <a:spcBef>
          <a:spcPct val="20000"/>
        </a:spcBef>
        <a:spcAft>
          <a:spcPct val="0"/>
        </a:spcAft>
        <a:buClr>
          <a:srgbClr val="C0E5AF"/>
        </a:buClr>
        <a:buSzPct val="60000"/>
        <a:buFont typeface="Wingdings" pitchFamily="2" charset="2"/>
        <a:buChar char=""/>
        <a:defRPr kern="1200">
          <a:solidFill>
            <a:schemeClr val="tx1"/>
          </a:solidFill>
          <a:latin typeface="Arial" charset="0"/>
          <a:ea typeface="+mn-ea"/>
          <a:cs typeface="+mn-cs"/>
        </a:defRPr>
      </a:lvl4pPr>
      <a:lvl5pPr marL="1462088" indent="-182563" algn="l" rtl="0" eaLnBrk="0" fontAlgn="base" hangingPunct="0">
        <a:spcBef>
          <a:spcPct val="20000"/>
        </a:spcBef>
        <a:spcAft>
          <a:spcPct val="0"/>
        </a:spcAft>
        <a:buClr>
          <a:srgbClr val="F3AABE"/>
        </a:buClr>
        <a:buSzPct val="68000"/>
        <a:buFont typeface="Wingdings 2" pitchFamily="18" charset="2"/>
        <a:buChar char=""/>
        <a:defRPr sz="1600" kern="1200">
          <a:solidFill>
            <a:schemeClr val="tx1"/>
          </a:solidFill>
          <a:latin typeface="Arial" charset="0"/>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6938" y="1052513"/>
            <a:ext cx="8064500" cy="1893887"/>
          </a:xfrm>
        </p:spPr>
        <p:txBody>
          <a:bodyPr>
            <a:noAutofit/>
          </a:bodyPr>
          <a:lstStyle/>
          <a:p>
            <a:pPr algn="ctr" eaLnBrk="1" fontAlgn="auto" hangingPunct="1">
              <a:spcAft>
                <a:spcPts val="0"/>
              </a:spcAft>
              <a:defRPr/>
            </a:pPr>
            <a:r>
              <a:rPr lang="en-GB" sz="4400" dirty="0" smtClean="0">
                <a:latin typeface="Calibri" pitchFamily="34" charset="0"/>
                <a:cs typeface="Calibri" pitchFamily="34" charset="0"/>
              </a:rPr>
              <a:t>Developing Graduate Attributes Through The Sustainability Agenda And Problem-based Learning</a:t>
            </a:r>
            <a:endParaRPr lang="en-GB" sz="4400" dirty="0">
              <a:latin typeface="Calibri" pitchFamily="34" charset="0"/>
              <a:cs typeface="Calibri" pitchFamily="34" charset="0"/>
            </a:endParaRPr>
          </a:p>
        </p:txBody>
      </p:sp>
      <p:sp>
        <p:nvSpPr>
          <p:cNvPr id="9218" name="Subtitle 3"/>
          <p:cNvSpPr>
            <a:spLocks noGrp="1"/>
          </p:cNvSpPr>
          <p:nvPr>
            <p:ph type="subTitle" idx="1"/>
          </p:nvPr>
        </p:nvSpPr>
        <p:spPr>
          <a:xfrm>
            <a:off x="2339975" y="3500438"/>
            <a:ext cx="6172200" cy="1354137"/>
          </a:xfrm>
        </p:spPr>
        <p:txBody>
          <a:bodyPr>
            <a:spAutoFit/>
          </a:bodyPr>
          <a:lstStyle/>
          <a:p>
            <a:pPr algn="ctr" eaLnBrk="1" hangingPunct="1"/>
            <a:r>
              <a:rPr lang="en-GB" sz="2400" b="0" smtClean="0">
                <a:latin typeface="Calibri" pitchFamily="34" charset="0"/>
              </a:rPr>
              <a:t>Workshop Friday 30</a:t>
            </a:r>
            <a:r>
              <a:rPr lang="en-GB" sz="2400" b="0" baseline="30000" smtClean="0">
                <a:latin typeface="Calibri" pitchFamily="34" charset="0"/>
              </a:rPr>
              <a:t>th</a:t>
            </a:r>
            <a:r>
              <a:rPr lang="en-GB" sz="2400" b="0" smtClean="0">
                <a:latin typeface="Calibri" pitchFamily="34" charset="0"/>
              </a:rPr>
              <a:t> November 2012</a:t>
            </a:r>
          </a:p>
          <a:p>
            <a:pPr algn="ctr" eaLnBrk="1" hangingPunct="1"/>
            <a:r>
              <a:rPr lang="en-GB" sz="2400" b="0" smtClean="0">
                <a:latin typeface="Calibri" pitchFamily="34" charset="0"/>
              </a:rPr>
              <a:t>Keele Hub for Sustainability</a:t>
            </a:r>
          </a:p>
          <a:p>
            <a:pPr algn="ctr" eaLnBrk="1" hangingPunct="1"/>
            <a:r>
              <a:rPr lang="en-GB" sz="2400" b="0" smtClean="0">
                <a:latin typeface="Calibri" pitchFamily="34" charset="0"/>
              </a:rPr>
              <a:t>Keele University</a:t>
            </a:r>
          </a:p>
        </p:txBody>
      </p:sp>
      <p:pic>
        <p:nvPicPr>
          <p:cNvPr id="9219" name="Picture 5" descr="C:\Documents and Settings\gga45\My Documents\NTFS-Greening Business\Keele Logo2.jpg"/>
          <p:cNvPicPr>
            <a:picLocks noChangeAspect="1" noChangeArrowheads="1"/>
          </p:cNvPicPr>
          <p:nvPr/>
        </p:nvPicPr>
        <p:blipFill>
          <a:blip r:embed="rId3"/>
          <a:srcRect/>
          <a:stretch>
            <a:fillRect/>
          </a:stretch>
        </p:blipFill>
        <p:spPr bwMode="auto">
          <a:xfrm>
            <a:off x="323850" y="5516563"/>
            <a:ext cx="2286000" cy="1000125"/>
          </a:xfrm>
          <a:prstGeom prst="rect">
            <a:avLst/>
          </a:prstGeom>
          <a:noFill/>
          <a:ln w="9525">
            <a:noFill/>
            <a:miter lim="800000"/>
            <a:headEnd/>
            <a:tailEnd/>
          </a:ln>
        </p:spPr>
      </p:pic>
      <p:pic>
        <p:nvPicPr>
          <p:cNvPr id="9220" name="Picture 6" descr="C:\Documents and Settings\gga45\My Documents\NTFS-Greening Business\Manchester Logo.jpg"/>
          <p:cNvPicPr>
            <a:picLocks noChangeAspect="1" noChangeArrowheads="1"/>
          </p:cNvPicPr>
          <p:nvPr/>
        </p:nvPicPr>
        <p:blipFill>
          <a:blip r:embed="rId4"/>
          <a:srcRect/>
          <a:stretch>
            <a:fillRect/>
          </a:stretch>
        </p:blipFill>
        <p:spPr bwMode="auto">
          <a:xfrm>
            <a:off x="2857500" y="5572125"/>
            <a:ext cx="2071688" cy="928688"/>
          </a:xfrm>
          <a:prstGeom prst="rect">
            <a:avLst/>
          </a:prstGeom>
          <a:noFill/>
          <a:ln w="9525">
            <a:noFill/>
            <a:miter lim="800000"/>
            <a:headEnd/>
            <a:tailEnd/>
          </a:ln>
        </p:spPr>
      </p:pic>
      <p:pic>
        <p:nvPicPr>
          <p:cNvPr id="9221" name="Picture 7" descr="C:\Documents and Settings\gga45\My Documents\NTFS-Greening Business\Staffs Logo.jpg"/>
          <p:cNvPicPr>
            <a:picLocks noChangeAspect="1" noChangeArrowheads="1"/>
          </p:cNvPicPr>
          <p:nvPr/>
        </p:nvPicPr>
        <p:blipFill>
          <a:blip r:embed="rId5"/>
          <a:srcRect/>
          <a:stretch>
            <a:fillRect/>
          </a:stretch>
        </p:blipFill>
        <p:spPr bwMode="auto">
          <a:xfrm>
            <a:off x="5214938" y="5500688"/>
            <a:ext cx="2071687" cy="1000125"/>
          </a:xfrm>
          <a:prstGeom prst="rect">
            <a:avLst/>
          </a:prstGeom>
          <a:noFill/>
          <a:ln w="9525">
            <a:noFill/>
            <a:miter lim="800000"/>
            <a:headEnd/>
            <a:tailEnd/>
          </a:ln>
        </p:spPr>
      </p:pic>
      <p:pic>
        <p:nvPicPr>
          <p:cNvPr id="9222" name="Picture 8" descr="C:\Documents and Settings\gga45\My Documents\NTFS-Greening Business\HEA-logo.jpg"/>
          <p:cNvPicPr>
            <a:picLocks noChangeAspect="1" noChangeArrowheads="1"/>
          </p:cNvPicPr>
          <p:nvPr/>
        </p:nvPicPr>
        <p:blipFill>
          <a:blip r:embed="rId6"/>
          <a:srcRect/>
          <a:stretch>
            <a:fillRect/>
          </a:stretch>
        </p:blipFill>
        <p:spPr bwMode="auto">
          <a:xfrm>
            <a:off x="7572375" y="5286375"/>
            <a:ext cx="1206500" cy="1195388"/>
          </a:xfrm>
          <a:prstGeom prst="rect">
            <a:avLst/>
          </a:prstGeom>
          <a:noFill/>
          <a:ln w="9525">
            <a:noFill/>
            <a:miter lim="800000"/>
            <a:headEnd/>
            <a:tailEnd/>
          </a:ln>
        </p:spPr>
      </p:pic>
      <p:pic>
        <p:nvPicPr>
          <p:cNvPr id="9223" name="Picture 5" descr="C:\Documents and Settings\gga45\My Documents\NTFS-Greening Business\Keele Logo2.jpg"/>
          <p:cNvPicPr>
            <a:picLocks noChangeAspect="1" noChangeArrowheads="1"/>
          </p:cNvPicPr>
          <p:nvPr/>
        </p:nvPicPr>
        <p:blipFill>
          <a:blip r:embed="rId3"/>
          <a:srcRect/>
          <a:stretch>
            <a:fillRect/>
          </a:stretch>
        </p:blipFill>
        <p:spPr bwMode="auto">
          <a:xfrm>
            <a:off x="309563" y="5534025"/>
            <a:ext cx="2286000" cy="1000125"/>
          </a:xfrm>
          <a:prstGeom prst="rect">
            <a:avLst/>
          </a:prstGeom>
          <a:noFill/>
          <a:ln w="9525">
            <a:noFill/>
            <a:miter lim="800000"/>
            <a:headEnd/>
            <a:tailEnd/>
          </a:ln>
        </p:spPr>
      </p:pic>
      <p:pic>
        <p:nvPicPr>
          <p:cNvPr id="9224" name="Picture 6" descr="C:\Documents and Settings\gga45\My Documents\NTFS-Greening Business\Manchester Logo.jpg"/>
          <p:cNvPicPr>
            <a:picLocks noChangeAspect="1" noChangeArrowheads="1"/>
          </p:cNvPicPr>
          <p:nvPr/>
        </p:nvPicPr>
        <p:blipFill>
          <a:blip r:embed="rId4"/>
          <a:srcRect/>
          <a:stretch>
            <a:fillRect/>
          </a:stretch>
        </p:blipFill>
        <p:spPr bwMode="auto">
          <a:xfrm>
            <a:off x="2843213" y="5589588"/>
            <a:ext cx="2071687" cy="928687"/>
          </a:xfrm>
          <a:prstGeom prst="rect">
            <a:avLst/>
          </a:prstGeom>
          <a:noFill/>
          <a:ln w="9525">
            <a:noFill/>
            <a:miter lim="800000"/>
            <a:headEnd/>
            <a:tailEnd/>
          </a:ln>
        </p:spPr>
      </p:pic>
      <p:pic>
        <p:nvPicPr>
          <p:cNvPr id="9225" name="Picture 7" descr="C:\Documents and Settings\gga45\My Documents\NTFS-Greening Business\Staffs Logo.jpg"/>
          <p:cNvPicPr>
            <a:picLocks noChangeAspect="1" noChangeArrowheads="1"/>
          </p:cNvPicPr>
          <p:nvPr/>
        </p:nvPicPr>
        <p:blipFill>
          <a:blip r:embed="rId5"/>
          <a:srcRect/>
          <a:stretch>
            <a:fillRect/>
          </a:stretch>
        </p:blipFill>
        <p:spPr bwMode="auto">
          <a:xfrm>
            <a:off x="5219700" y="5516563"/>
            <a:ext cx="2071688" cy="1000125"/>
          </a:xfrm>
          <a:prstGeom prst="rect">
            <a:avLst/>
          </a:prstGeom>
          <a:noFill/>
          <a:ln w="9525">
            <a:noFill/>
            <a:miter lim="800000"/>
            <a:headEnd/>
            <a:tailEnd/>
          </a:ln>
        </p:spPr>
      </p:pic>
      <p:pic>
        <p:nvPicPr>
          <p:cNvPr id="9226" name="Picture 5" descr="C:\Documents and Settings\gga45\My Documents\NTFS-Greening Business\Keele Logo2.jpg"/>
          <p:cNvPicPr>
            <a:picLocks noChangeAspect="1" noChangeArrowheads="1"/>
          </p:cNvPicPr>
          <p:nvPr/>
        </p:nvPicPr>
        <p:blipFill>
          <a:blip r:embed="rId3"/>
          <a:srcRect/>
          <a:stretch>
            <a:fillRect/>
          </a:stretch>
        </p:blipFill>
        <p:spPr bwMode="auto">
          <a:xfrm>
            <a:off x="314325" y="5549900"/>
            <a:ext cx="2286000" cy="1000125"/>
          </a:xfrm>
          <a:prstGeom prst="rect">
            <a:avLst/>
          </a:prstGeom>
          <a:noFill/>
          <a:ln w="9525">
            <a:noFill/>
            <a:miter lim="800000"/>
            <a:headEnd/>
            <a:tailEnd/>
          </a:ln>
        </p:spPr>
      </p:pic>
      <p:pic>
        <p:nvPicPr>
          <p:cNvPr id="9227" name="Picture 6" descr="C:\Documents and Settings\gga45\My Documents\NTFS-Greening Business\Manchester Logo.jpg"/>
          <p:cNvPicPr>
            <a:picLocks noChangeAspect="1" noChangeArrowheads="1"/>
          </p:cNvPicPr>
          <p:nvPr/>
        </p:nvPicPr>
        <p:blipFill>
          <a:blip r:embed="rId4"/>
          <a:srcRect/>
          <a:stretch>
            <a:fillRect/>
          </a:stretch>
        </p:blipFill>
        <p:spPr bwMode="auto">
          <a:xfrm>
            <a:off x="2847975" y="5605463"/>
            <a:ext cx="2071688" cy="928687"/>
          </a:xfrm>
          <a:prstGeom prst="rect">
            <a:avLst/>
          </a:prstGeom>
          <a:noFill/>
          <a:ln w="9525">
            <a:noFill/>
            <a:miter lim="800000"/>
            <a:headEnd/>
            <a:tailEnd/>
          </a:ln>
        </p:spPr>
      </p:pic>
      <p:pic>
        <p:nvPicPr>
          <p:cNvPr id="9228" name="Picture 8" descr="C:\Documents and Settings\gga45\My Documents\NTFS-Greening Business\HEA-logo.jpg"/>
          <p:cNvPicPr>
            <a:picLocks noChangeAspect="1" noChangeArrowheads="1"/>
          </p:cNvPicPr>
          <p:nvPr/>
        </p:nvPicPr>
        <p:blipFill>
          <a:blip r:embed="rId6"/>
          <a:srcRect/>
          <a:stretch>
            <a:fillRect/>
          </a:stretch>
        </p:blipFill>
        <p:spPr bwMode="auto">
          <a:xfrm>
            <a:off x="7596188" y="5300663"/>
            <a:ext cx="1206500" cy="1195387"/>
          </a:xfrm>
          <a:prstGeom prst="rect">
            <a:avLst/>
          </a:prstGeom>
          <a:noFill/>
          <a:ln w="9525">
            <a:noFill/>
            <a:miter lim="800000"/>
            <a:headEnd/>
            <a:tailEnd/>
          </a:ln>
        </p:spPr>
      </p:pic>
      <p:pic>
        <p:nvPicPr>
          <p:cNvPr id="9229" name="Picture 7" descr="C:\Documents and Settings\gga45\My Documents\NTFS-Greening Business\Staffs Logo.jpg"/>
          <p:cNvPicPr>
            <a:picLocks noChangeAspect="1" noChangeArrowheads="1"/>
          </p:cNvPicPr>
          <p:nvPr/>
        </p:nvPicPr>
        <p:blipFill>
          <a:blip r:embed="rId5"/>
          <a:srcRect/>
          <a:stretch>
            <a:fillRect/>
          </a:stretch>
        </p:blipFill>
        <p:spPr bwMode="auto">
          <a:xfrm>
            <a:off x="5243513" y="5530850"/>
            <a:ext cx="2071687" cy="1000125"/>
          </a:xfrm>
          <a:prstGeom prst="rect">
            <a:avLst/>
          </a:prstGeom>
          <a:noFill/>
          <a:ln w="9525">
            <a:noFill/>
            <a:miter lim="800000"/>
            <a:headEnd/>
            <a:tailEnd/>
          </a:ln>
        </p:spPr>
      </p:pic>
      <p:pic>
        <p:nvPicPr>
          <p:cNvPr id="9230" name="Picture 5" descr="C:\Documents and Settings\gga45\My Documents\NTFS-Greening Business\Keele Logo2.jpg"/>
          <p:cNvPicPr>
            <a:picLocks noChangeAspect="1" noChangeArrowheads="1"/>
          </p:cNvPicPr>
          <p:nvPr/>
        </p:nvPicPr>
        <p:blipFill>
          <a:blip r:embed="rId3"/>
          <a:srcRect/>
          <a:stretch>
            <a:fillRect/>
          </a:stretch>
        </p:blipFill>
        <p:spPr bwMode="auto">
          <a:xfrm>
            <a:off x="338138" y="5564188"/>
            <a:ext cx="2286000" cy="1000125"/>
          </a:xfrm>
          <a:prstGeom prst="rect">
            <a:avLst/>
          </a:prstGeom>
          <a:noFill/>
          <a:ln w="9525">
            <a:noFill/>
            <a:miter lim="800000"/>
            <a:headEnd/>
            <a:tailEnd/>
          </a:ln>
        </p:spPr>
      </p:pic>
      <p:pic>
        <p:nvPicPr>
          <p:cNvPr id="9231" name="Picture 6" descr="C:\Documents and Settings\gga45\My Documents\NTFS-Greening Business\Manchester Logo.jpg"/>
          <p:cNvPicPr>
            <a:picLocks noChangeAspect="1" noChangeArrowheads="1"/>
          </p:cNvPicPr>
          <p:nvPr/>
        </p:nvPicPr>
        <p:blipFill>
          <a:blip r:embed="rId4"/>
          <a:srcRect/>
          <a:stretch>
            <a:fillRect/>
          </a:stretch>
        </p:blipFill>
        <p:spPr bwMode="auto">
          <a:xfrm>
            <a:off x="2871788" y="5619750"/>
            <a:ext cx="2071687" cy="928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5"/>
          <p:cNvPicPr>
            <a:picLocks noChangeAspect="1" noChangeArrowheads="1"/>
          </p:cNvPicPr>
          <p:nvPr/>
        </p:nvPicPr>
        <p:blipFill>
          <a:blip r:embed="rId3">
            <a:lum bright="40000"/>
          </a:blip>
          <a:srcRect r="11024"/>
          <a:stretch>
            <a:fillRect/>
          </a:stretch>
        </p:blipFill>
        <p:spPr bwMode="auto">
          <a:xfrm>
            <a:off x="0" y="0"/>
            <a:ext cx="9144000" cy="6872288"/>
          </a:xfrm>
          <a:prstGeom prst="rect">
            <a:avLst/>
          </a:prstGeom>
          <a:noFill/>
          <a:ln w="9525">
            <a:noFill/>
            <a:miter lim="800000"/>
            <a:headEnd/>
            <a:tailEnd/>
          </a:ln>
        </p:spPr>
      </p:pic>
      <p:sp>
        <p:nvSpPr>
          <p:cNvPr id="26626" name="Title 1"/>
          <p:cNvSpPr>
            <a:spLocks noGrp="1"/>
          </p:cNvSpPr>
          <p:nvPr>
            <p:ph type="title" idx="4294967295"/>
          </p:nvPr>
        </p:nvSpPr>
        <p:spPr bwMode="auto">
          <a:xfrm>
            <a:off x="0" y="274638"/>
            <a:ext cx="9144000" cy="777875"/>
          </a:xfrm>
          <a:solidFill>
            <a:schemeClr val="bg1"/>
          </a:solidFill>
        </p:spPr>
        <p:txBody>
          <a:bodyPr wrap="square" lIns="91440" tIns="45720" rIns="91440" bIns="45720" numCol="1" anchor="ctr" anchorCtr="0" compatLnSpc="1">
            <a:prstTxWarp prst="textNoShape">
              <a:avLst/>
            </a:prstTxWarp>
          </a:bodyPr>
          <a:lstStyle/>
          <a:p>
            <a:pPr algn="ctr" eaLnBrk="1" hangingPunct="1"/>
            <a:r>
              <a:rPr lang="en-GB" sz="3800" b="1" i="1" cap="none" smtClean="0">
                <a:solidFill>
                  <a:srgbClr val="0070C0"/>
                </a:solidFill>
                <a:latin typeface="Century Schoolbook"/>
              </a:rPr>
              <a:t>The non-educational imperative</a:t>
            </a:r>
            <a:endParaRPr lang="en-US" sz="3800" b="1" i="1" cap="none" smtClean="0">
              <a:solidFill>
                <a:srgbClr val="0070C0"/>
              </a:solidFill>
              <a:latin typeface="Century Schoolbook"/>
            </a:endParaRPr>
          </a:p>
        </p:txBody>
      </p:sp>
      <p:sp>
        <p:nvSpPr>
          <p:cNvPr id="26627" name="Content Placeholder 2"/>
          <p:cNvSpPr>
            <a:spLocks noGrp="1"/>
          </p:cNvSpPr>
          <p:nvPr>
            <p:ph idx="4294967295"/>
          </p:nvPr>
        </p:nvSpPr>
        <p:spPr>
          <a:xfrm>
            <a:off x="179388" y="1268413"/>
            <a:ext cx="8713787" cy="3673475"/>
          </a:xfrm>
          <a:solidFill>
            <a:schemeClr val="bg1">
              <a:alpha val="70195"/>
            </a:schemeClr>
          </a:solidFill>
        </p:spPr>
        <p:txBody>
          <a:bodyPr/>
          <a:lstStyle/>
          <a:p>
            <a:pPr eaLnBrk="1" hangingPunct="1"/>
            <a:r>
              <a:rPr lang="en-GB" sz="2800" smtClean="0">
                <a:latin typeface="Century Schoolbook"/>
              </a:rPr>
              <a:t>UK government’s vision for a new ‘green economy’</a:t>
            </a:r>
          </a:p>
          <a:p>
            <a:pPr lvl="1" eaLnBrk="1" hangingPunct="1"/>
            <a:r>
              <a:rPr lang="en-GB" sz="2400" smtClean="0">
                <a:latin typeface="Century Schoolbook"/>
              </a:rPr>
              <a:t>Technological development, different ways of living and working</a:t>
            </a:r>
          </a:p>
          <a:p>
            <a:pPr lvl="1" eaLnBrk="1" hangingPunct="1"/>
            <a:r>
              <a:rPr lang="en-GB" sz="2400" smtClean="0">
                <a:latin typeface="Century Schoolbook"/>
              </a:rPr>
              <a:t>New business opportunities and green jobs</a:t>
            </a:r>
          </a:p>
          <a:p>
            <a:pPr lvl="1" eaLnBrk="1" hangingPunct="1"/>
            <a:r>
              <a:rPr lang="en-GB" sz="2400" smtClean="0">
                <a:latin typeface="Century Schoolbook"/>
              </a:rPr>
              <a:t>New demands from the workforce</a:t>
            </a:r>
          </a:p>
          <a:p>
            <a:pPr eaLnBrk="1" hangingPunct="1"/>
            <a:r>
              <a:rPr lang="en-GB" sz="2800" smtClean="0">
                <a:latin typeface="Century Schoolbook"/>
              </a:rPr>
              <a:t>Many reports supporting:</a:t>
            </a:r>
          </a:p>
          <a:p>
            <a:pPr lvl="1" eaLnBrk="1" hangingPunct="1"/>
            <a:r>
              <a:rPr lang="en-GB" sz="2400" smtClean="0">
                <a:latin typeface="Century Schoolbook"/>
              </a:rPr>
              <a:t>employer demand for ‘sustainability-literate’ graduates</a:t>
            </a:r>
          </a:p>
          <a:p>
            <a:pPr lvl="1" eaLnBrk="1" hangingPunct="1"/>
            <a:r>
              <a:rPr lang="en-GB" sz="2400" smtClean="0">
                <a:latin typeface="Century Schoolbook"/>
              </a:rPr>
              <a:t>Student demand for ‘future-proof’ skills</a:t>
            </a:r>
          </a:p>
          <a:p>
            <a:pPr eaLnBrk="1" hangingPunct="1"/>
            <a:endParaRPr lang="en-GB" sz="2800" smtClean="0">
              <a:latin typeface="Century Schoolbook"/>
            </a:endParaRPr>
          </a:p>
          <a:p>
            <a:pPr eaLnBrk="1" hangingPunct="1"/>
            <a:endParaRPr lang="en-US" sz="2800" smtClean="0">
              <a:latin typeface="Century Schoolbook"/>
            </a:endParaRPr>
          </a:p>
        </p:txBody>
      </p:sp>
      <p:sp>
        <p:nvSpPr>
          <p:cNvPr id="26629" name="Text Box 5"/>
          <p:cNvSpPr txBox="1">
            <a:spLocks noChangeArrowheads="1"/>
          </p:cNvSpPr>
          <p:nvPr/>
        </p:nvSpPr>
        <p:spPr bwMode="auto">
          <a:xfrm>
            <a:off x="179388" y="5300663"/>
            <a:ext cx="8640762" cy="1444625"/>
          </a:xfrm>
          <a:prstGeom prst="rect">
            <a:avLst/>
          </a:prstGeom>
          <a:solidFill>
            <a:schemeClr val="bg1"/>
          </a:solidFill>
          <a:ln w="38100" algn="ctr">
            <a:solidFill>
              <a:schemeClr val="accent1"/>
            </a:solidFill>
            <a:miter lim="800000"/>
            <a:headEnd/>
            <a:tailEnd/>
          </a:ln>
        </p:spPr>
        <p:txBody>
          <a:bodyPr>
            <a:spAutoFit/>
          </a:bodyPr>
          <a:lstStyle/>
          <a:p>
            <a:pPr marL="273050" indent="-273050" algn="ctr">
              <a:lnSpc>
                <a:spcPct val="90000"/>
              </a:lnSpc>
              <a:spcBef>
                <a:spcPts val="600"/>
              </a:spcBef>
              <a:buClr>
                <a:schemeClr val="accent1"/>
              </a:buClr>
              <a:buSzPct val="70000"/>
              <a:buFont typeface="Wingdings" pitchFamily="2" charset="2"/>
              <a:buNone/>
            </a:pPr>
            <a:r>
              <a:rPr lang="en-GB" sz="3200" b="1"/>
              <a:t>Highlights the need for HEIs to provide UGs with the opportunities to develop these skills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bwMode="auto">
          <a:xfrm>
            <a:off x="0" y="260350"/>
            <a:ext cx="9144000" cy="633413"/>
          </a:xfrm>
          <a:solidFill>
            <a:schemeClr val="bg1"/>
          </a:solidFill>
        </p:spPr>
        <p:txBody>
          <a:bodyPr wrap="square" lIns="91440" tIns="45720" rIns="91440" bIns="45720" numCol="1" anchorCtr="0" compatLnSpc="1">
            <a:prstTxWarp prst="textNoShape">
              <a:avLst/>
            </a:prstTxWarp>
            <a:normAutofit fontScale="90000"/>
          </a:bodyPr>
          <a:lstStyle/>
          <a:p>
            <a:pPr algn="ctr" eaLnBrk="1" hangingPunct="1">
              <a:defRPr/>
            </a:pPr>
            <a:r>
              <a:rPr lang="en-GB" sz="4400" b="1" cap="none" smtClean="0">
                <a:solidFill>
                  <a:srgbClr val="0070C0"/>
                </a:solidFill>
                <a:effectLst>
                  <a:outerShdw blurRad="38100" dist="38100" dir="2700000" algn="tl">
                    <a:srgbClr val="C0C0C0"/>
                  </a:outerShdw>
                </a:effectLst>
                <a:latin typeface="Calibri" pitchFamily="34" charset="0"/>
              </a:rPr>
              <a:t>So what are Graduate Attributes?</a:t>
            </a:r>
          </a:p>
        </p:txBody>
      </p:sp>
      <p:sp>
        <p:nvSpPr>
          <p:cNvPr id="32770" name="Content Placeholder 2"/>
          <p:cNvSpPr>
            <a:spLocks noGrp="1"/>
          </p:cNvSpPr>
          <p:nvPr>
            <p:ph sz="quarter" idx="1"/>
          </p:nvPr>
        </p:nvSpPr>
        <p:spPr>
          <a:xfrm>
            <a:off x="539750" y="1270000"/>
            <a:ext cx="8064500" cy="5183188"/>
          </a:xfrm>
          <a:solidFill>
            <a:schemeClr val="bg1"/>
          </a:solidFill>
          <a:ln w="50800" cmpd="thickThin">
            <a:solidFill>
              <a:srgbClr val="00B050"/>
            </a:solidFill>
          </a:ln>
        </p:spPr>
        <p:txBody>
          <a:bodyPr/>
          <a:lstStyle/>
          <a:p>
            <a:pPr eaLnBrk="1" hangingPunct="1"/>
            <a:r>
              <a:rPr lang="en-GB" sz="3200" smtClean="0">
                <a:latin typeface="Calibri" pitchFamily="34" charset="0"/>
              </a:rPr>
              <a:t>“</a:t>
            </a:r>
            <a:r>
              <a:rPr lang="en-GB" sz="3200" i="1" smtClean="0">
                <a:latin typeface="Calibri" pitchFamily="34" charset="0"/>
              </a:rPr>
              <a:t>The qualities, skills and understandings a university community agrees its students should develop during their time with the institution. These attributes include but go beyond the disciplinary expertise or technical knowledge that has traditionally formed the core of most university courses.  </a:t>
            </a:r>
            <a:r>
              <a:rPr lang="en-GB" sz="3200" b="1" i="1" smtClean="0">
                <a:latin typeface="Calibri" pitchFamily="34" charset="0"/>
              </a:rPr>
              <a:t>They are qualities that also prepare graduates as agents of social good in an unknown future</a:t>
            </a:r>
            <a:r>
              <a:rPr lang="en-GB" sz="3200" smtClean="0">
                <a:latin typeface="Calibri" pitchFamily="34" charset="0"/>
              </a:rPr>
              <a:t>.” </a:t>
            </a:r>
            <a:r>
              <a:rPr lang="en-GB" sz="2800" smtClean="0">
                <a:latin typeface="Calibri" pitchFamily="34" charset="0"/>
              </a:rPr>
              <a:t>Bowden et al., 2000, p1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endParaRPr lang="en-GB" cap="none" smtClean="0"/>
          </a:p>
        </p:txBody>
      </p:sp>
      <p:sp>
        <p:nvSpPr>
          <p:cNvPr id="30722" name="Rectangle 3"/>
          <p:cNvSpPr>
            <a:spLocks noGrp="1"/>
          </p:cNvSpPr>
          <p:nvPr>
            <p:ph type="body" idx="4294967295"/>
          </p:nvPr>
        </p:nvSpPr>
        <p:spPr/>
        <p:txBody>
          <a:bodyPr/>
          <a:lstStyle/>
          <a:p>
            <a:endParaRPr lang="en-GB" smtClean="0"/>
          </a:p>
        </p:txBody>
      </p:sp>
      <p:pic>
        <p:nvPicPr>
          <p:cNvPr id="30723" name="Picture 4"/>
          <p:cNvPicPr>
            <a:picLocks noChangeAspect="1" noChangeArrowheads="1"/>
          </p:cNvPicPr>
          <p:nvPr/>
        </p:nvPicPr>
        <p:blipFill>
          <a:blip r:embed="rId2"/>
          <a:srcRect l="26834" t="38503" r="44217" b="22993"/>
          <a:stretch>
            <a:fillRect/>
          </a:stretch>
        </p:blipFill>
        <p:spPr bwMode="auto">
          <a:xfrm>
            <a:off x="0" y="0"/>
            <a:ext cx="9144000" cy="6858000"/>
          </a:xfrm>
          <a:prstGeom prst="rect">
            <a:avLst/>
          </a:prstGeom>
          <a:noFill/>
          <a:ln w="9525" algn="ctr">
            <a:noFill/>
            <a:miter lim="800000"/>
            <a:headEnd/>
            <a:tailEnd/>
          </a:ln>
        </p:spPr>
      </p:pic>
      <p:sp>
        <p:nvSpPr>
          <p:cNvPr id="112645" name="Title 1"/>
          <p:cNvSpPr>
            <a:spLocks/>
          </p:cNvSpPr>
          <p:nvPr/>
        </p:nvSpPr>
        <p:spPr bwMode="auto">
          <a:xfrm>
            <a:off x="0" y="260350"/>
            <a:ext cx="9144000" cy="1439863"/>
          </a:xfrm>
          <a:prstGeom prst="rect">
            <a:avLst/>
          </a:prstGeom>
          <a:solidFill>
            <a:schemeClr val="bg1"/>
          </a:solidFill>
          <a:ln w="9525">
            <a:noFill/>
            <a:miter lim="800000"/>
            <a:headEnd/>
            <a:tailEnd/>
          </a:ln>
        </p:spPr>
        <p:txBody>
          <a:bodyPr anchor="b"/>
          <a:lstStyle/>
          <a:p>
            <a:pPr algn="ctr">
              <a:defRPr/>
            </a:pPr>
            <a:r>
              <a:rPr lang="en-GB" sz="4400" b="1">
                <a:solidFill>
                  <a:srgbClr val="0070C0"/>
                </a:solidFill>
                <a:effectLst>
                  <a:outerShdw blurRad="38100" dist="38100" dir="2700000" algn="tl">
                    <a:srgbClr val="C0C0C0"/>
                  </a:outerShdw>
                </a:effectLst>
                <a:latin typeface="Calibri" pitchFamily="34" charset="0"/>
              </a:rPr>
              <a:t>What different theme are covered in your institutions Graduate Attributes?</a:t>
            </a:r>
          </a:p>
        </p:txBody>
      </p:sp>
      <p:pic>
        <p:nvPicPr>
          <p:cNvPr id="9" name="Picture 2" descr="C:\Documents and Settings\Zoe\Local Settings\Temporary Internet Files\Content.IE5\KY23HOSG\MC900304299[1].wmf"/>
          <p:cNvPicPr>
            <a:picLocks noChangeAspect="1" noChangeArrowheads="1"/>
          </p:cNvPicPr>
          <p:nvPr/>
        </p:nvPicPr>
        <p:blipFill>
          <a:blip r:embed="rId3"/>
          <a:srcRect/>
          <a:stretch>
            <a:fillRect/>
          </a:stretch>
        </p:blipFill>
        <p:spPr bwMode="auto">
          <a:xfrm>
            <a:off x="7164388" y="1847850"/>
            <a:ext cx="1811337" cy="860425"/>
          </a:xfrm>
          <a:prstGeom prst="rect">
            <a:avLst/>
          </a:prstGeom>
          <a:solidFill>
            <a:schemeClr val="bg1"/>
          </a:solid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r>
              <a:rPr lang="en-GB" sz="4200" b="1" cap="none" smtClean="0">
                <a:solidFill>
                  <a:srgbClr val="0070C0"/>
                </a:solidFill>
              </a:rPr>
              <a:t>Key areas….</a:t>
            </a:r>
          </a:p>
        </p:txBody>
      </p:sp>
      <p:sp>
        <p:nvSpPr>
          <p:cNvPr id="31746" name="Rectangle 3"/>
          <p:cNvSpPr>
            <a:spLocks noGrp="1"/>
          </p:cNvSpPr>
          <p:nvPr>
            <p:ph type="body" idx="4294967295"/>
          </p:nvPr>
        </p:nvSpPr>
        <p:spPr/>
        <p:txBody>
          <a:bodyPr/>
          <a:lstStyle/>
          <a:p>
            <a:pPr>
              <a:lnSpc>
                <a:spcPct val="120000"/>
              </a:lnSpc>
            </a:pPr>
            <a:r>
              <a:rPr lang="en-GB" sz="2000" b="1" smtClean="0"/>
              <a:t>Discipline Expertise</a:t>
            </a:r>
          </a:p>
          <a:p>
            <a:pPr>
              <a:lnSpc>
                <a:spcPct val="120000"/>
              </a:lnSpc>
            </a:pPr>
            <a:r>
              <a:rPr lang="en-GB" sz="2000" b="1" smtClean="0"/>
              <a:t>Professionalism</a:t>
            </a:r>
          </a:p>
          <a:p>
            <a:pPr>
              <a:lnSpc>
                <a:spcPct val="120000"/>
              </a:lnSpc>
            </a:pPr>
            <a:r>
              <a:rPr lang="en-GB" sz="2000" b="1" smtClean="0"/>
              <a:t>Global Citizenship/Perspectives</a:t>
            </a:r>
          </a:p>
          <a:p>
            <a:pPr>
              <a:lnSpc>
                <a:spcPct val="120000"/>
              </a:lnSpc>
            </a:pPr>
            <a:r>
              <a:rPr lang="en-GB" sz="2000" b="1" smtClean="0"/>
              <a:t>Communication and Teamwork </a:t>
            </a:r>
            <a:endParaRPr lang="en-GB" sz="2000" smtClean="0"/>
          </a:p>
          <a:p>
            <a:pPr>
              <a:lnSpc>
                <a:spcPct val="120000"/>
              </a:lnSpc>
            </a:pPr>
            <a:r>
              <a:rPr lang="en-GB" sz="2000" b="1" smtClean="0"/>
              <a:t>Self-awareness</a:t>
            </a:r>
            <a:endParaRPr lang="en-GB" sz="2000" smtClean="0"/>
          </a:p>
          <a:p>
            <a:pPr>
              <a:lnSpc>
                <a:spcPct val="120000"/>
              </a:lnSpc>
            </a:pPr>
            <a:r>
              <a:rPr lang="en-GB" sz="2000" b="1" smtClean="0"/>
              <a:t>Reflective, Critical and Lifelong Learning</a:t>
            </a:r>
          </a:p>
          <a:p>
            <a:pPr>
              <a:lnSpc>
                <a:spcPct val="120000"/>
              </a:lnSpc>
            </a:pPr>
            <a:r>
              <a:rPr lang="en-GB" sz="2000" b="1" smtClean="0"/>
              <a:t>Interdisciplinarity</a:t>
            </a:r>
          </a:p>
          <a:p>
            <a:pPr>
              <a:lnSpc>
                <a:spcPct val="120000"/>
              </a:lnSpc>
            </a:pPr>
            <a:r>
              <a:rPr lang="en-GB" sz="2000" b="1" smtClean="0"/>
              <a:t>Problem solving</a:t>
            </a:r>
          </a:p>
          <a:p>
            <a:pPr>
              <a:lnSpc>
                <a:spcPct val="120000"/>
              </a:lnSpc>
            </a:pPr>
            <a:r>
              <a:rPr lang="en-GB" sz="2000" b="1" smtClean="0"/>
              <a:t>Flexibility</a:t>
            </a:r>
          </a:p>
          <a:p>
            <a:pPr>
              <a:lnSpc>
                <a:spcPct val="120000"/>
              </a:lnSpc>
            </a:pPr>
            <a:r>
              <a:rPr lang="en-GB" sz="2000" b="1" smtClean="0"/>
              <a:t>Technological literacy….</a:t>
            </a:r>
            <a:endParaRPr lang="en-GB" sz="1800" smtClean="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C:\Users\Sophie-pops\Desktop\Keele Grad Attributes.bmp"/>
          <p:cNvPicPr>
            <a:picLocks noChangeAspect="1" noChangeArrowheads="1"/>
          </p:cNvPicPr>
          <p:nvPr/>
        </p:nvPicPr>
        <p:blipFill>
          <a:blip r:embed="rId2"/>
          <a:srcRect/>
          <a:stretch>
            <a:fillRect/>
          </a:stretch>
        </p:blipFill>
        <p:spPr bwMode="auto">
          <a:xfrm>
            <a:off x="1187450" y="333375"/>
            <a:ext cx="6553200" cy="6327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5"/>
          <p:cNvSpPr>
            <a:spLocks noGrp="1"/>
          </p:cNvSpPr>
          <p:nvPr>
            <p:ph type="body" sz="half" idx="4294967295"/>
          </p:nvPr>
        </p:nvSpPr>
        <p:spPr>
          <a:xfrm>
            <a:off x="158750" y="260350"/>
            <a:ext cx="4125913" cy="6242050"/>
          </a:xfrm>
        </p:spPr>
        <p:txBody>
          <a:bodyPr/>
          <a:lstStyle/>
          <a:p>
            <a:pPr>
              <a:lnSpc>
                <a:spcPct val="80000"/>
              </a:lnSpc>
              <a:buFont typeface="Wingdings" pitchFamily="2" charset="2"/>
              <a:buNone/>
            </a:pPr>
            <a:r>
              <a:rPr lang="en-GB" sz="2800" b="1" i="1" smtClean="0"/>
              <a:t>Staffordshire University</a:t>
            </a:r>
          </a:p>
          <a:p>
            <a:r>
              <a:rPr lang="en-GB" smtClean="0"/>
              <a:t>Discipline Expertise </a:t>
            </a:r>
          </a:p>
          <a:p>
            <a:r>
              <a:rPr lang="en-GB" smtClean="0"/>
              <a:t>Professionalism</a:t>
            </a:r>
          </a:p>
          <a:p>
            <a:r>
              <a:rPr lang="en-GB" smtClean="0"/>
              <a:t>Global Citizenship</a:t>
            </a:r>
          </a:p>
          <a:p>
            <a:r>
              <a:rPr lang="en-GB" smtClean="0"/>
              <a:t>Communication and Teamwork</a:t>
            </a:r>
          </a:p>
          <a:p>
            <a:r>
              <a:rPr lang="en-GB" smtClean="0"/>
              <a:t>Reflective and Critical Learner</a:t>
            </a:r>
          </a:p>
          <a:p>
            <a:r>
              <a:rPr lang="en-GB" smtClean="0"/>
              <a:t>Lifelong Learning</a:t>
            </a:r>
          </a:p>
        </p:txBody>
      </p:sp>
      <p:sp>
        <p:nvSpPr>
          <p:cNvPr id="33794" name="Rectangle 6"/>
          <p:cNvSpPr>
            <a:spLocks noGrp="1"/>
          </p:cNvSpPr>
          <p:nvPr>
            <p:ph type="body" sz="half" idx="4294967295"/>
          </p:nvPr>
        </p:nvSpPr>
        <p:spPr>
          <a:xfrm>
            <a:off x="3563938" y="-100013"/>
            <a:ext cx="4881562" cy="4873626"/>
          </a:xfrm>
        </p:spPr>
        <p:txBody>
          <a:bodyPr/>
          <a:lstStyle/>
          <a:p>
            <a:pPr>
              <a:lnSpc>
                <a:spcPct val="80000"/>
              </a:lnSpc>
            </a:pPr>
            <a:endParaRPr lang="en-GB" sz="1400" smtClean="0"/>
          </a:p>
          <a:p>
            <a:pPr algn="ctr">
              <a:lnSpc>
                <a:spcPct val="80000"/>
              </a:lnSpc>
              <a:buFont typeface="Wingdings" pitchFamily="2" charset="2"/>
              <a:buNone/>
            </a:pPr>
            <a:r>
              <a:rPr lang="en-GB" sz="2800" b="1" i="1" smtClean="0"/>
              <a:t>Manchester University</a:t>
            </a:r>
            <a:r>
              <a:rPr lang="en-GB" sz="1400" smtClean="0"/>
              <a:t> </a:t>
            </a:r>
          </a:p>
          <a:p>
            <a:pPr>
              <a:lnSpc>
                <a:spcPct val="80000"/>
              </a:lnSpc>
            </a:pPr>
            <a:r>
              <a:rPr lang="en-GB" smtClean="0"/>
              <a:t>Critical thinking and higher order conceptual reasoning and analytical skills 	</a:t>
            </a:r>
          </a:p>
          <a:p>
            <a:pPr>
              <a:lnSpc>
                <a:spcPct val="80000"/>
              </a:lnSpc>
            </a:pPr>
            <a:r>
              <a:rPr lang="en-GB" smtClean="0"/>
              <a:t> Mastery of a discipline </a:t>
            </a:r>
          </a:p>
          <a:p>
            <a:pPr>
              <a:lnSpc>
                <a:spcPct val="80000"/>
              </a:lnSpc>
            </a:pPr>
            <a:r>
              <a:rPr lang="en-GB" smtClean="0"/>
              <a:t> Broad intellectual and cultural interest</a:t>
            </a:r>
          </a:p>
          <a:p>
            <a:pPr>
              <a:lnSpc>
                <a:spcPct val="80000"/>
              </a:lnSpc>
            </a:pPr>
            <a:r>
              <a:rPr lang="en-GB" smtClean="0"/>
              <a:t>Graduates prepared for professional and vocational work 	</a:t>
            </a:r>
          </a:p>
          <a:p>
            <a:pPr>
              <a:lnSpc>
                <a:spcPct val="80000"/>
              </a:lnSpc>
            </a:pPr>
            <a:r>
              <a:rPr lang="en-GB" smtClean="0"/>
              <a:t>Equipped to confront personal values and make ethical judgements </a:t>
            </a:r>
          </a:p>
          <a:p>
            <a:pPr>
              <a:lnSpc>
                <a:spcPct val="80000"/>
              </a:lnSpc>
            </a:pPr>
            <a:r>
              <a:rPr lang="en-GB" smtClean="0"/>
              <a:t>Prepared for citizenship and leadership in diverse, global environments 	</a:t>
            </a:r>
          </a:p>
          <a:p>
            <a:pPr>
              <a:lnSpc>
                <a:spcPct val="80000"/>
              </a:lnSpc>
            </a:pPr>
            <a:r>
              <a:rPr lang="en-GB" smtClean="0"/>
              <a:t>Advanced skills of written and verbal communication</a:t>
            </a:r>
          </a:p>
          <a:p>
            <a:pPr>
              <a:lnSpc>
                <a:spcPct val="80000"/>
              </a:lnSpc>
            </a:pPr>
            <a:r>
              <a:rPr lang="en-GB" smtClean="0"/>
              <a:t>Promotion of equality and diversity. 	</a:t>
            </a:r>
            <a:endParaRPr lang="en-GB" sz="1400" smtClean="0"/>
          </a:p>
          <a:p>
            <a:pPr>
              <a:lnSpc>
                <a:spcPct val="80000"/>
              </a:lnSpc>
            </a:pPr>
            <a:endParaRPr lang="en-GB" sz="140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p:cNvSpPr>
          <p:nvPr>
            <p:ph type="title" idx="4294967295"/>
          </p:nvPr>
        </p:nvSpPr>
        <p:spPr bwMode="auto">
          <a:xfrm>
            <a:off x="34925" y="414338"/>
            <a:ext cx="4537075" cy="1143000"/>
          </a:xfrm>
        </p:spPr>
        <p:txBody>
          <a:bodyPr wrap="square" lIns="91440" tIns="45720" rIns="91440" bIns="45720" numCol="1" anchorCtr="0" compatLnSpc="1">
            <a:prstTxWarp prst="textNoShape">
              <a:avLst/>
            </a:prstTxWarp>
            <a:normAutofit fontScale="90000"/>
          </a:bodyPr>
          <a:lstStyle/>
          <a:p>
            <a:pPr algn="ctr" eaLnBrk="1" hangingPunct="1">
              <a:defRPr/>
            </a:pPr>
            <a:r>
              <a:rPr lang="en-GB" sz="3200" b="1" cap="none" smtClean="0">
                <a:solidFill>
                  <a:srgbClr val="0070C0"/>
                </a:solidFill>
                <a:latin typeface="Calibri" pitchFamily="34" charset="0"/>
              </a:rPr>
              <a:t>Universities and the green economy: graduates for the future</a:t>
            </a:r>
          </a:p>
        </p:txBody>
      </p:sp>
      <p:sp>
        <p:nvSpPr>
          <p:cNvPr id="34818" name="Rectangle 3"/>
          <p:cNvSpPr>
            <a:spLocks noGrp="1"/>
          </p:cNvSpPr>
          <p:nvPr>
            <p:ph type="body" idx="4294967295"/>
          </p:nvPr>
        </p:nvSpPr>
        <p:spPr>
          <a:xfrm>
            <a:off x="179388" y="1628775"/>
            <a:ext cx="4392612" cy="3455988"/>
          </a:xfrm>
        </p:spPr>
        <p:txBody>
          <a:bodyPr/>
          <a:lstStyle/>
          <a:p>
            <a:pPr eaLnBrk="1" hangingPunct="1">
              <a:lnSpc>
                <a:spcPct val="90000"/>
              </a:lnSpc>
            </a:pPr>
            <a:r>
              <a:rPr lang="en-GB" sz="1800" smtClean="0">
                <a:latin typeface="Century Schoolbook"/>
              </a:rPr>
              <a:t>“</a:t>
            </a:r>
            <a:r>
              <a:rPr lang="en-GB" sz="1800" i="1" smtClean="0">
                <a:latin typeface="Century Schoolbook"/>
              </a:rPr>
              <a:t>The process of identifying graduate attributes opens up the possibility of whole-institution curriculum change in order to review, and perhaps renew, institutional vision and purpose, and thence to shape teaching and other student learning experiences in particular ways, and so offer students a guarantee of exposure to particular ideas and values, whether as part of their formal studies, or through complementary experience</a:t>
            </a:r>
            <a:r>
              <a:rPr lang="en-GB" sz="1800" smtClean="0">
                <a:latin typeface="Century Schoolbook"/>
              </a:rPr>
              <a:t>” (HEA, 2012)</a:t>
            </a:r>
          </a:p>
          <a:p>
            <a:pPr eaLnBrk="1" hangingPunct="1">
              <a:lnSpc>
                <a:spcPct val="90000"/>
              </a:lnSpc>
            </a:pPr>
            <a:endParaRPr lang="en-GB" sz="1800" smtClean="0">
              <a:latin typeface="Century Schoolbook"/>
            </a:endParaRPr>
          </a:p>
          <a:p>
            <a:pPr eaLnBrk="1" hangingPunct="1">
              <a:lnSpc>
                <a:spcPct val="90000"/>
              </a:lnSpc>
            </a:pPr>
            <a:endParaRPr lang="en-GB" sz="1600" smtClean="0">
              <a:latin typeface="Century Schoolbook"/>
            </a:endParaRPr>
          </a:p>
        </p:txBody>
      </p:sp>
      <p:pic>
        <p:nvPicPr>
          <p:cNvPr id="34819" name="Picture 4"/>
          <p:cNvPicPr>
            <a:picLocks noChangeAspect="1" noChangeArrowheads="1"/>
          </p:cNvPicPr>
          <p:nvPr/>
        </p:nvPicPr>
        <p:blipFill>
          <a:blip r:embed="rId3"/>
          <a:srcRect l="33862" t="15401" r="35036" b="6729"/>
          <a:stretch>
            <a:fillRect/>
          </a:stretch>
        </p:blipFill>
        <p:spPr bwMode="auto">
          <a:xfrm>
            <a:off x="4572000" y="333375"/>
            <a:ext cx="4294188" cy="6048375"/>
          </a:xfrm>
          <a:prstGeom prst="rect">
            <a:avLst/>
          </a:prstGeom>
          <a:noFill/>
          <a:ln w="9525" algn="ctr">
            <a:noFill/>
            <a:miter lim="800000"/>
            <a:headEnd/>
            <a:tailEnd/>
          </a:ln>
        </p:spPr>
      </p:pic>
      <p:sp>
        <p:nvSpPr>
          <p:cNvPr id="35845" name="Text Box 5"/>
          <p:cNvSpPr txBox="1">
            <a:spLocks noChangeArrowheads="1"/>
          </p:cNvSpPr>
          <p:nvPr/>
        </p:nvSpPr>
        <p:spPr bwMode="auto">
          <a:xfrm>
            <a:off x="179388" y="5157788"/>
            <a:ext cx="4197350" cy="1200150"/>
          </a:xfrm>
          <a:prstGeom prst="rect">
            <a:avLst/>
          </a:prstGeom>
          <a:noFill/>
          <a:ln w="9525" algn="ctr">
            <a:solidFill>
              <a:schemeClr val="accent1"/>
            </a:solidFill>
            <a:miter lim="800000"/>
            <a:headEnd/>
            <a:tailEnd/>
          </a:ln>
        </p:spPr>
        <p:txBody>
          <a:bodyPr>
            <a:spAutoFit/>
          </a:bodyPr>
          <a:lstStyle/>
          <a:p>
            <a:pPr marL="273050" indent="-273050">
              <a:lnSpc>
                <a:spcPct val="90000"/>
              </a:lnSpc>
              <a:spcBef>
                <a:spcPts val="600"/>
              </a:spcBef>
              <a:buClr>
                <a:schemeClr val="accent1"/>
              </a:buClr>
              <a:buSzPct val="70000"/>
              <a:buFont typeface="Wingdings" pitchFamily="2" charset="2"/>
              <a:buChar char=""/>
            </a:pPr>
            <a:r>
              <a:rPr lang="en-GB" sz="2000"/>
              <a:t>“Universities should enable students to develop the skills to work with the problems and uncertainty around them…”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5" descr="Scotland New Year 2008 061"/>
          <p:cNvPicPr>
            <a:picLocks noChangeAspect="1" noChangeArrowheads="1"/>
          </p:cNvPicPr>
          <p:nvPr/>
        </p:nvPicPr>
        <p:blipFill>
          <a:blip r:embed="rId3">
            <a:lum bright="12000"/>
          </a:blip>
          <a:srcRect l="11084"/>
          <a:stretch>
            <a:fillRect/>
          </a:stretch>
        </p:blipFill>
        <p:spPr bwMode="auto">
          <a:xfrm>
            <a:off x="0" y="0"/>
            <a:ext cx="9144000" cy="6858000"/>
          </a:xfrm>
          <a:prstGeom prst="rect">
            <a:avLst/>
          </a:prstGeom>
          <a:noFill/>
          <a:ln w="9525">
            <a:noFill/>
            <a:miter lim="800000"/>
            <a:headEnd/>
            <a:tailEnd/>
          </a:ln>
        </p:spPr>
      </p:pic>
      <p:sp>
        <p:nvSpPr>
          <p:cNvPr id="37889" name="Title 1"/>
          <p:cNvSpPr>
            <a:spLocks noGrp="1"/>
          </p:cNvSpPr>
          <p:nvPr>
            <p:ph type="title" idx="4294967295"/>
          </p:nvPr>
        </p:nvSpPr>
        <p:spPr bwMode="auto">
          <a:xfrm>
            <a:off x="395288" y="341313"/>
            <a:ext cx="7467600" cy="1143000"/>
          </a:xfrm>
        </p:spPr>
        <p:txBody>
          <a:bodyPr wrap="square" lIns="91440" tIns="45720" rIns="91440" bIns="45720" numCol="1" anchorCtr="0" compatLnSpc="1">
            <a:prstTxWarp prst="textNoShape">
              <a:avLst/>
            </a:prstTxWarp>
            <a:normAutofit fontScale="90000"/>
          </a:bodyPr>
          <a:lstStyle/>
          <a:p>
            <a:pPr eaLnBrk="1" hangingPunct="1">
              <a:defRPr/>
            </a:pPr>
            <a:r>
              <a:rPr lang="en-GB" sz="4000" b="1" cap="none" smtClean="0">
                <a:solidFill>
                  <a:srgbClr val="0070C0"/>
                </a:solidFill>
                <a:latin typeface="Calibri" pitchFamily="34" charset="0"/>
              </a:rPr>
              <a:t>Other relevant agendas link with graduate attributes</a:t>
            </a:r>
          </a:p>
        </p:txBody>
      </p:sp>
      <p:sp>
        <p:nvSpPr>
          <p:cNvPr id="36867" name="Content Placeholder 2"/>
          <p:cNvSpPr>
            <a:spLocks noGrp="1"/>
          </p:cNvSpPr>
          <p:nvPr>
            <p:ph sz="quarter" idx="4294967295"/>
          </p:nvPr>
        </p:nvSpPr>
        <p:spPr>
          <a:xfrm>
            <a:off x="1116013" y="1773238"/>
            <a:ext cx="6911975" cy="3887787"/>
          </a:xfrm>
          <a:solidFill>
            <a:schemeClr val="bg1">
              <a:alpha val="70195"/>
            </a:schemeClr>
          </a:solidFill>
          <a:ln w="50800" cmpd="thickThin">
            <a:solidFill>
              <a:srgbClr val="00B050"/>
            </a:solidFill>
          </a:ln>
        </p:spPr>
        <p:txBody>
          <a:bodyPr/>
          <a:lstStyle/>
          <a:p>
            <a:pPr eaLnBrk="1" hangingPunct="1"/>
            <a:r>
              <a:rPr lang="en-GB" sz="3600" smtClean="0">
                <a:latin typeface="Calibri" pitchFamily="34" charset="0"/>
              </a:rPr>
              <a:t>Employability and professionalism</a:t>
            </a:r>
          </a:p>
          <a:p>
            <a:pPr eaLnBrk="1" hangingPunct="1"/>
            <a:r>
              <a:rPr lang="en-GB" sz="3600" smtClean="0">
                <a:latin typeface="Calibri" pitchFamily="34" charset="0"/>
              </a:rPr>
              <a:t>Internationalisation</a:t>
            </a:r>
          </a:p>
          <a:p>
            <a:pPr eaLnBrk="1" hangingPunct="1"/>
            <a:r>
              <a:rPr lang="en-GB" sz="3600" smtClean="0">
                <a:latin typeface="Calibri" pitchFamily="34" charset="0"/>
              </a:rPr>
              <a:t>Interdisciplinarity</a:t>
            </a:r>
          </a:p>
          <a:p>
            <a:pPr eaLnBrk="1" hangingPunct="1"/>
            <a:r>
              <a:rPr lang="en-GB" sz="3600" smtClean="0">
                <a:latin typeface="Calibri" pitchFamily="34" charset="0"/>
              </a:rPr>
              <a:t>Flexible and online learning</a:t>
            </a:r>
          </a:p>
          <a:p>
            <a:pPr eaLnBrk="1" hangingPunct="1"/>
            <a:r>
              <a:rPr lang="en-GB" sz="3600" smtClean="0">
                <a:latin typeface="Calibri" pitchFamily="34" charset="0"/>
              </a:rPr>
              <a:t>Lifelong learning</a:t>
            </a:r>
            <a:endParaRPr lang="en-GB" sz="3600" smtClean="0">
              <a:latin typeface="Century Schoolbook"/>
            </a:endParaRPr>
          </a:p>
          <a:p>
            <a:pPr eaLnBrk="1" hangingPunct="1"/>
            <a:r>
              <a:rPr lang="en-GB" sz="3600" smtClean="0">
                <a:latin typeface="Calibri" pitchFamily="34" charset="0"/>
              </a:rPr>
              <a:t>Enterprise and entrepreneurship</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57375" y="620713"/>
            <a:ext cx="6457950" cy="3228975"/>
          </a:xfrm>
        </p:spPr>
        <p:txBody>
          <a:bodyPr wrap="square">
            <a:spAutoFit/>
          </a:bodyPr>
          <a:lstStyle/>
          <a:p>
            <a:pPr eaLnBrk="1" fontAlgn="auto" hangingPunct="1">
              <a:spcAft>
                <a:spcPts val="0"/>
              </a:spcAft>
              <a:defRPr/>
            </a:pPr>
            <a:r>
              <a:rPr lang="en-GB" sz="4400" dirty="0" smtClean="0">
                <a:latin typeface="Calibri" pitchFamily="34" charset="0"/>
              </a:rPr>
              <a:t>2. Why Use Problem-based Learning For Sustainability Education?</a:t>
            </a:r>
            <a:r>
              <a:rPr lang="en-GB" dirty="0" smtClean="0">
                <a:latin typeface="+mj-lt"/>
              </a:rPr>
              <a:t/>
            </a:r>
            <a:br>
              <a:rPr lang="en-GB" dirty="0" smtClean="0">
                <a:latin typeface="+mj-lt"/>
              </a:rPr>
            </a:br>
            <a:endParaRPr lang="en-GB" dirty="0">
              <a:latin typeface="+mj-lt"/>
            </a:endParaRPr>
          </a:p>
        </p:txBody>
      </p:sp>
      <p:grpSp>
        <p:nvGrpSpPr>
          <p:cNvPr id="39942" name="Group 6"/>
          <p:cNvGrpSpPr>
            <a:grpSpLocks/>
          </p:cNvGrpSpPr>
          <p:nvPr/>
        </p:nvGrpSpPr>
        <p:grpSpPr bwMode="auto">
          <a:xfrm>
            <a:off x="3635375" y="4005263"/>
            <a:ext cx="5133975" cy="2516187"/>
            <a:chOff x="2290" y="2523"/>
            <a:chExt cx="3234" cy="1585"/>
          </a:xfrm>
        </p:grpSpPr>
        <p:sp>
          <p:nvSpPr>
            <p:cNvPr id="38916" name="Text Box 4"/>
            <p:cNvSpPr txBox="1">
              <a:spLocks noChangeArrowheads="1"/>
            </p:cNvSpPr>
            <p:nvPr/>
          </p:nvSpPr>
          <p:spPr bwMode="auto">
            <a:xfrm>
              <a:off x="2290" y="2523"/>
              <a:ext cx="3234" cy="1026"/>
            </a:xfrm>
            <a:prstGeom prst="rect">
              <a:avLst/>
            </a:prstGeom>
            <a:noFill/>
            <a:ln w="9525" algn="ctr">
              <a:noFill/>
              <a:miter lim="800000"/>
              <a:headEnd/>
              <a:tailEnd/>
            </a:ln>
          </p:spPr>
          <p:txBody>
            <a:bodyPr>
              <a:spAutoFit/>
            </a:bodyPr>
            <a:lstStyle/>
            <a:p>
              <a:pPr marL="273050" indent="-273050" algn="ctr">
                <a:lnSpc>
                  <a:spcPct val="90000"/>
                </a:lnSpc>
                <a:spcBef>
                  <a:spcPts val="600"/>
                </a:spcBef>
                <a:buClr>
                  <a:schemeClr val="accent1"/>
                </a:buClr>
                <a:buSzPct val="70000"/>
                <a:buFont typeface="Wingdings" pitchFamily="2" charset="2"/>
                <a:buNone/>
              </a:pPr>
              <a:r>
                <a:rPr lang="en-GB" b="1"/>
                <a:t>   Why do you think PBL is effective for sustainability education and/or delivery of graduate attributes?</a:t>
              </a:r>
            </a:p>
          </p:txBody>
        </p:sp>
        <p:pic>
          <p:nvPicPr>
            <p:cNvPr id="38917" name="Picture 2" descr="C:\Documents and Settings\Zoe\Local Settings\Temporary Internet Files\Content.IE5\KY23HOSG\MC900304299[1].wmf"/>
            <p:cNvPicPr>
              <a:picLocks noChangeAspect="1" noChangeArrowheads="1"/>
            </p:cNvPicPr>
            <p:nvPr/>
          </p:nvPicPr>
          <p:blipFill>
            <a:blip r:embed="rId3"/>
            <a:srcRect/>
            <a:stretch>
              <a:fillRect/>
            </a:stretch>
          </p:blipFill>
          <p:spPr bwMode="auto">
            <a:xfrm>
              <a:off x="3379" y="3566"/>
              <a:ext cx="1141" cy="542"/>
            </a:xfrm>
            <a:prstGeom prst="rect">
              <a:avLst/>
            </a:prstGeom>
            <a:solidFill>
              <a:schemeClr val="bg1"/>
            </a:solid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Content Placeholder 2"/>
          <p:cNvSpPr>
            <a:spLocks noGrp="1"/>
          </p:cNvSpPr>
          <p:nvPr>
            <p:ph type="body" idx="1"/>
          </p:nvPr>
        </p:nvSpPr>
        <p:spPr>
          <a:xfrm>
            <a:off x="323850" y="404813"/>
            <a:ext cx="8135938" cy="3744912"/>
          </a:xfrm>
          <a:ln w="50800" cmpd="thickThin">
            <a:solidFill>
              <a:srgbClr val="00B050"/>
            </a:solidFill>
          </a:ln>
        </p:spPr>
        <p:txBody>
          <a:bodyPr/>
          <a:lstStyle/>
          <a:p>
            <a:pPr eaLnBrk="1" hangingPunct="1"/>
            <a:r>
              <a:rPr lang="en-GB" sz="2800" smtClean="0">
                <a:latin typeface="Calibri" pitchFamily="34" charset="0"/>
              </a:rPr>
              <a:t>Effective ESD requires pedagogical shifts from:</a:t>
            </a:r>
          </a:p>
          <a:p>
            <a:pPr marL="742950" lvl="1" indent="-285750" eaLnBrk="1" hangingPunct="1"/>
            <a:r>
              <a:rPr lang="en-GB" sz="2500" smtClean="0">
                <a:latin typeface="Calibri" pitchFamily="34" charset="0"/>
              </a:rPr>
              <a:t>Teacher-centred to student centred </a:t>
            </a:r>
          </a:p>
          <a:p>
            <a:pPr marL="742950" lvl="1" indent="-285750" eaLnBrk="1" hangingPunct="1"/>
            <a:r>
              <a:rPr lang="en-GB" sz="2500" smtClean="0">
                <a:latin typeface="Calibri" pitchFamily="34" charset="0"/>
              </a:rPr>
              <a:t>Individual learning to collaborative learning</a:t>
            </a:r>
          </a:p>
          <a:p>
            <a:pPr marL="742950" lvl="1" indent="-285750" eaLnBrk="1" hangingPunct="1"/>
            <a:r>
              <a:rPr lang="en-GB" sz="2500" smtClean="0">
                <a:latin typeface="Calibri" pitchFamily="34" charset="0"/>
              </a:rPr>
              <a:t>Theory dominated learning to praxis-orientated learning</a:t>
            </a:r>
          </a:p>
          <a:p>
            <a:pPr marL="742950" lvl="1" indent="-285750" eaLnBrk="1" hangingPunct="1"/>
            <a:r>
              <a:rPr lang="en-GB" sz="2500" smtClean="0">
                <a:latin typeface="Calibri" pitchFamily="34" charset="0"/>
              </a:rPr>
              <a:t>Sheer knowledge accumulation to problem solving</a:t>
            </a:r>
          </a:p>
          <a:p>
            <a:pPr marL="742950" lvl="1" indent="-285750" eaLnBrk="1" hangingPunct="1"/>
            <a:r>
              <a:rPr lang="en-GB" sz="2500" smtClean="0">
                <a:latin typeface="Calibri" pitchFamily="34" charset="0"/>
              </a:rPr>
              <a:t>Emphasis on cognitive objectives to skills-related objectives </a:t>
            </a:r>
            <a:r>
              <a:rPr lang="en-GB" smtClean="0">
                <a:latin typeface="Calibri" pitchFamily="34" charset="0"/>
              </a:rPr>
              <a:t>(after Wals and jickling, 2002)</a:t>
            </a:r>
          </a:p>
          <a:p>
            <a:pPr eaLnBrk="1" hangingPunct="1"/>
            <a:endParaRPr lang="en-GB" smtClean="0">
              <a:latin typeface="Century Schoolbook"/>
            </a:endParaRPr>
          </a:p>
        </p:txBody>
      </p:sp>
      <p:sp>
        <p:nvSpPr>
          <p:cNvPr id="40962" name="Text Box 4"/>
          <p:cNvSpPr txBox="1">
            <a:spLocks noChangeArrowheads="1"/>
          </p:cNvSpPr>
          <p:nvPr/>
        </p:nvSpPr>
        <p:spPr bwMode="auto">
          <a:xfrm>
            <a:off x="323850" y="4437063"/>
            <a:ext cx="8135938" cy="2073275"/>
          </a:xfrm>
          <a:prstGeom prst="rect">
            <a:avLst/>
          </a:prstGeom>
          <a:solidFill>
            <a:srgbClr val="CCFFCC"/>
          </a:solidFill>
          <a:ln w="9525" algn="ctr">
            <a:solidFill>
              <a:schemeClr val="accent1"/>
            </a:solidFill>
            <a:miter lim="800000"/>
            <a:headEnd/>
            <a:tailEnd/>
          </a:ln>
        </p:spPr>
        <p:txBody>
          <a:bodyPr>
            <a:spAutoFit/>
          </a:bodyPr>
          <a:lstStyle/>
          <a:p>
            <a:pPr marL="273050" indent="-273050" algn="ctr">
              <a:lnSpc>
                <a:spcPct val="90000"/>
              </a:lnSpc>
              <a:spcBef>
                <a:spcPts val="600"/>
              </a:spcBef>
              <a:buClr>
                <a:schemeClr val="accent1"/>
              </a:buClr>
              <a:buSzPct val="70000"/>
              <a:buFont typeface="Wingdings" pitchFamily="2" charset="2"/>
              <a:buChar char=""/>
            </a:pPr>
            <a:r>
              <a:rPr lang="en-GB" sz="2400"/>
              <a:t>“</a:t>
            </a:r>
            <a:r>
              <a:rPr lang="en-GB" sz="2400" i="1"/>
              <a:t>The nature of ESD demands new perspectives on matters like curriculum, teaching and learning.  ESD and SD tend to focus on connections, feedback loops, relationships and interaction.  Yet the dominant educational structures are based on fragmentation rather than connections and synergy</a:t>
            </a:r>
            <a:r>
              <a:rPr lang="en-GB" sz="2400"/>
              <a:t>” </a:t>
            </a:r>
            <a:r>
              <a:rPr lang="en-GB" sz="1800"/>
              <a:t>Wals, 2009, p64</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p:cNvSpPr>
          <p:nvPr>
            <p:ph type="ctrTitle"/>
          </p:nvPr>
        </p:nvSpPr>
        <p:spPr bwMode="auto">
          <a:xfrm>
            <a:off x="1835150" y="2708275"/>
            <a:ext cx="6600825" cy="714375"/>
          </a:xfrm>
        </p:spPr>
        <p:txBody>
          <a:bodyPr wrap="square" lIns="91440" tIns="45720" rIns="91440" bIns="45720" numCol="1" anchorCtr="0" compatLnSpc="1">
            <a:prstTxWarp prst="textNoShape">
              <a:avLst/>
            </a:prstTxWarp>
            <a:normAutofit fontScale="90000"/>
          </a:bodyPr>
          <a:lstStyle/>
          <a:p>
            <a:pPr eaLnBrk="1" hangingPunct="1">
              <a:defRPr/>
            </a:pPr>
            <a:r>
              <a:rPr lang="en-GB" sz="4400" cap="none" smtClean="0">
                <a:latin typeface="Calibri" pitchFamily="34" charset="0"/>
              </a:rPr>
              <a:t>1. PROBLEM-BASED LEARNING IN A CHANGING HIGHER EDUCATION ENVIRONMENT</a:t>
            </a:r>
          </a:p>
        </p:txBody>
      </p:sp>
      <p:sp>
        <p:nvSpPr>
          <p:cNvPr id="11266" name="Text Placeholder 4"/>
          <p:cNvSpPr>
            <a:spLocks noGrp="1"/>
          </p:cNvSpPr>
          <p:nvPr>
            <p:ph type="subTitle" idx="1"/>
          </p:nvPr>
        </p:nvSpPr>
        <p:spPr>
          <a:xfrm>
            <a:off x="2428875" y="4857750"/>
            <a:ext cx="4314825" cy="1428750"/>
          </a:xfrm>
        </p:spPr>
        <p:txBody>
          <a:bodyPr/>
          <a:lstStyle/>
          <a:p>
            <a:pPr eaLnBrk="1" hangingPunct="1"/>
            <a:r>
              <a:rPr lang="en-GB" sz="2800" b="0" smtClean="0">
                <a:latin typeface="Calibri" pitchFamily="34" charset="0"/>
              </a:rPr>
              <a:t>Zoe Robinson</a:t>
            </a:r>
          </a:p>
          <a:p>
            <a:pPr eaLnBrk="1" hangingPunct="1"/>
            <a:r>
              <a:rPr lang="en-GB" sz="2800" b="0" smtClean="0">
                <a:latin typeface="Calibri" pitchFamily="34" charset="0"/>
              </a:rPr>
              <a:t>Keele University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4" descr="Birthday 2009 049"/>
          <p:cNvPicPr>
            <a:picLocks noChangeAspect="1" noChangeArrowheads="1"/>
          </p:cNvPicPr>
          <p:nvPr/>
        </p:nvPicPr>
        <p:blipFill>
          <a:blip r:embed="rId3">
            <a:lum bright="12000"/>
          </a:blip>
          <a:srcRect/>
          <a:stretch>
            <a:fillRect/>
          </a:stretch>
        </p:blipFill>
        <p:spPr bwMode="auto">
          <a:xfrm>
            <a:off x="0" y="0"/>
            <a:ext cx="9144000" cy="6858000"/>
          </a:xfrm>
          <a:prstGeom prst="rect">
            <a:avLst/>
          </a:prstGeom>
          <a:noFill/>
          <a:ln w="9525">
            <a:noFill/>
            <a:miter lim="800000"/>
            <a:headEnd/>
            <a:tailEnd/>
          </a:ln>
        </p:spPr>
      </p:pic>
      <p:sp>
        <p:nvSpPr>
          <p:cNvPr id="102402" name="Rectangle 2"/>
          <p:cNvSpPr>
            <a:spLocks noGrp="1"/>
          </p:cNvSpPr>
          <p:nvPr>
            <p:ph type="title" idx="4294967295"/>
          </p:nvPr>
        </p:nvSpPr>
        <p:spPr bwMode="auto">
          <a:xfrm>
            <a:off x="0" y="274638"/>
            <a:ext cx="9144000" cy="633412"/>
          </a:xfrm>
          <a:solidFill>
            <a:schemeClr val="bg1">
              <a:alpha val="70000"/>
            </a:schemeClr>
          </a:solidFill>
        </p:spPr>
        <p:txBody>
          <a:bodyPr wrap="square" lIns="91440" tIns="45720" rIns="91440" bIns="45720" numCol="1" anchorCtr="0" compatLnSpc="1">
            <a:prstTxWarp prst="textNoShape">
              <a:avLst/>
            </a:prstTxWarp>
          </a:bodyPr>
          <a:lstStyle/>
          <a:p>
            <a:pPr algn="ctr">
              <a:defRPr/>
            </a:pPr>
            <a:r>
              <a:rPr lang="en-GB" sz="3400" b="1" cap="none" smtClean="0">
                <a:solidFill>
                  <a:srgbClr val="0070C0"/>
                </a:solidFill>
                <a:effectLst>
                  <a:outerShdw blurRad="38100" dist="38100" dir="2700000" algn="tl">
                    <a:srgbClr val="C0C0C0"/>
                  </a:outerShdw>
                </a:effectLst>
              </a:rPr>
              <a:t>Why is ESD suited to PBL?</a:t>
            </a:r>
          </a:p>
        </p:txBody>
      </p:sp>
      <p:sp>
        <p:nvSpPr>
          <p:cNvPr id="43011" name="Rectangle 3"/>
          <p:cNvSpPr>
            <a:spLocks noGrp="1"/>
          </p:cNvSpPr>
          <p:nvPr>
            <p:ph type="body" idx="4294967295"/>
          </p:nvPr>
        </p:nvSpPr>
        <p:spPr>
          <a:xfrm>
            <a:off x="323850" y="1268413"/>
            <a:ext cx="8496300" cy="1081087"/>
          </a:xfrm>
          <a:solidFill>
            <a:schemeClr val="bg1">
              <a:alpha val="70195"/>
            </a:schemeClr>
          </a:solidFill>
        </p:spPr>
        <p:txBody>
          <a:bodyPr/>
          <a:lstStyle/>
          <a:p>
            <a:r>
              <a:rPr lang="en-GB" sz="2800" smtClean="0"/>
              <a:t>SD issues/problems are interdisciplinary and complex, often defined as ‘wicked problems’</a:t>
            </a:r>
          </a:p>
          <a:p>
            <a:endParaRPr lang="en-GB" sz="2800" smtClean="0"/>
          </a:p>
          <a:p>
            <a:endParaRPr lang="en-GB" sz="2800" smtClean="0"/>
          </a:p>
          <a:p>
            <a:endParaRPr lang="en-GB" sz="2800" smtClean="0"/>
          </a:p>
        </p:txBody>
      </p:sp>
      <p:sp>
        <p:nvSpPr>
          <p:cNvPr id="102406" name="Rectangle 6"/>
          <p:cNvSpPr>
            <a:spLocks/>
          </p:cNvSpPr>
          <p:nvPr/>
        </p:nvSpPr>
        <p:spPr bwMode="auto">
          <a:xfrm>
            <a:off x="323850" y="4652963"/>
            <a:ext cx="8496300" cy="1152525"/>
          </a:xfrm>
          <a:prstGeom prst="rect">
            <a:avLst/>
          </a:prstGeom>
          <a:solidFill>
            <a:schemeClr val="bg1">
              <a:alpha val="70195"/>
            </a:schemeClr>
          </a:solidFill>
          <a:ln w="9525">
            <a:noFill/>
            <a:miter lim="800000"/>
            <a:headEnd/>
            <a:tailEnd/>
          </a:ln>
        </p:spPr>
        <p:txBody>
          <a:bodyPr/>
          <a:lstStyle/>
          <a:p>
            <a:pPr marL="273050" indent="-273050" eaLnBrk="0" hangingPunct="0">
              <a:spcBef>
                <a:spcPts val="600"/>
              </a:spcBef>
              <a:buClr>
                <a:schemeClr val="accent1"/>
              </a:buClr>
              <a:buSzPct val="70000"/>
              <a:buFont typeface="Wingdings" pitchFamily="2" charset="2"/>
              <a:buChar char=""/>
            </a:pPr>
            <a:r>
              <a:rPr lang="en-GB">
                <a:latin typeface="Arial" charset="0"/>
              </a:rPr>
              <a:t>Avoids delivering a single-dimensional/fragmented perspective of SD</a:t>
            </a:r>
          </a:p>
          <a:p>
            <a:pPr marL="273050" indent="-273050" eaLnBrk="0" hangingPunct="0">
              <a:spcBef>
                <a:spcPts val="600"/>
              </a:spcBef>
              <a:buClr>
                <a:schemeClr val="accent1"/>
              </a:buClr>
              <a:buSzPct val="70000"/>
              <a:buFont typeface="Wingdings" pitchFamily="2" charset="2"/>
              <a:buChar char=""/>
            </a:pPr>
            <a:endParaRPr lang="en-GB">
              <a:latin typeface="Arial" charset="0"/>
            </a:endParaRPr>
          </a:p>
          <a:p>
            <a:pPr marL="273050" indent="-273050" eaLnBrk="0" hangingPunct="0">
              <a:spcBef>
                <a:spcPts val="600"/>
              </a:spcBef>
              <a:buClr>
                <a:schemeClr val="accent1"/>
              </a:buClr>
              <a:buSzPct val="70000"/>
              <a:buFont typeface="Wingdings" pitchFamily="2" charset="2"/>
              <a:buChar char=""/>
            </a:pPr>
            <a:endParaRPr lang="en-GB">
              <a:latin typeface="Arial" charset="0"/>
            </a:endParaRPr>
          </a:p>
        </p:txBody>
      </p:sp>
      <p:sp>
        <p:nvSpPr>
          <p:cNvPr id="102407" name="Rectangle 7"/>
          <p:cNvSpPr>
            <a:spLocks/>
          </p:cNvSpPr>
          <p:nvPr/>
        </p:nvSpPr>
        <p:spPr bwMode="auto">
          <a:xfrm>
            <a:off x="323850" y="2565400"/>
            <a:ext cx="8496300" cy="1871663"/>
          </a:xfrm>
          <a:prstGeom prst="rect">
            <a:avLst/>
          </a:prstGeom>
          <a:solidFill>
            <a:schemeClr val="bg1">
              <a:alpha val="70195"/>
            </a:schemeClr>
          </a:solidFill>
          <a:ln w="9525">
            <a:noFill/>
            <a:miter lim="800000"/>
            <a:headEnd/>
            <a:tailEnd/>
          </a:ln>
        </p:spPr>
        <p:txBody>
          <a:bodyPr/>
          <a:lstStyle/>
          <a:p>
            <a:pPr marL="273050" indent="-273050" eaLnBrk="0" hangingPunct="0">
              <a:spcBef>
                <a:spcPts val="600"/>
              </a:spcBef>
              <a:buClr>
                <a:schemeClr val="accent1"/>
              </a:buClr>
              <a:buSzPct val="70000"/>
              <a:buFont typeface="Wingdings" pitchFamily="2" charset="2"/>
              <a:buChar char=""/>
            </a:pPr>
            <a:r>
              <a:rPr lang="en-GB">
                <a:latin typeface="Arial" charset="0"/>
              </a:rPr>
              <a:t>ESD involves the development of skills and competencies not just theory</a:t>
            </a:r>
          </a:p>
          <a:p>
            <a:pPr marL="639763" lvl="1" indent="-273050" eaLnBrk="0" hangingPunct="0">
              <a:spcBef>
                <a:spcPct val="20000"/>
              </a:spcBef>
              <a:buClr>
                <a:schemeClr val="accent1"/>
              </a:buClr>
              <a:buSzPct val="80000"/>
              <a:buFont typeface="Wingdings 2" pitchFamily="18" charset="2"/>
              <a:buChar char=""/>
            </a:pPr>
            <a:r>
              <a:rPr lang="en-GB" sz="2500">
                <a:latin typeface="Arial" charset="0"/>
              </a:rPr>
              <a:t>Real world scenarios, and active, collaborative, experiential learning processes in PBL deliver this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6" grpId="0" animBg="1"/>
      <p:bldP spid="10240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7375" y="2000250"/>
            <a:ext cx="6715125" cy="2586038"/>
          </a:xfrm>
        </p:spPr>
        <p:txBody>
          <a:bodyPr wrap="square">
            <a:spAutoFit/>
          </a:bodyPr>
          <a:lstStyle/>
          <a:p>
            <a:pPr eaLnBrk="1" fontAlgn="auto" hangingPunct="1">
              <a:spcAft>
                <a:spcPts val="0"/>
              </a:spcAft>
              <a:defRPr/>
            </a:pPr>
            <a:r>
              <a:rPr lang="en-GB" sz="4400" dirty="0" smtClean="0">
                <a:latin typeface="Calibri" pitchFamily="34" charset="0"/>
              </a:rPr>
              <a:t>3. Introducing Traditional And ‘Hybrid’ Problem-based Learning</a:t>
            </a:r>
            <a:r>
              <a:rPr lang="en-GB" dirty="0" smtClean="0">
                <a:latin typeface="+mj-lt"/>
              </a:rPr>
              <a:t/>
            </a:r>
            <a:br>
              <a:rPr lang="en-GB" dirty="0" smtClean="0">
                <a:latin typeface="+mj-lt"/>
              </a:rPr>
            </a:br>
            <a:endParaRPr lang="en-GB" dirty="0">
              <a:latin typeface="+mj-l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6"/>
          <p:cNvPicPr>
            <a:picLocks noChangeAspect="1" noChangeArrowheads="1"/>
          </p:cNvPicPr>
          <p:nvPr/>
        </p:nvPicPr>
        <p:blipFill>
          <a:blip r:embed="rId3"/>
          <a:srcRect l="24927" t="22408" r="27533" b="14598"/>
          <a:stretch>
            <a:fillRect/>
          </a:stretch>
        </p:blipFill>
        <p:spPr bwMode="auto">
          <a:xfrm>
            <a:off x="-36513" y="0"/>
            <a:ext cx="9180513" cy="6842125"/>
          </a:xfrm>
          <a:prstGeom prst="rect">
            <a:avLst/>
          </a:prstGeom>
          <a:noFill/>
          <a:ln w="9525" algn="ctr">
            <a:noFill/>
            <a:miter lim="800000"/>
            <a:headEnd/>
            <a:tailEnd/>
          </a:ln>
        </p:spPr>
      </p:pic>
      <p:sp>
        <p:nvSpPr>
          <p:cNvPr id="46081" name="Title 1"/>
          <p:cNvSpPr>
            <a:spLocks noGrp="1"/>
          </p:cNvSpPr>
          <p:nvPr>
            <p:ph type="title"/>
          </p:nvPr>
        </p:nvSpPr>
        <p:spPr bwMode="auto">
          <a:xfrm>
            <a:off x="0" y="274638"/>
            <a:ext cx="9144000" cy="633412"/>
          </a:xfrm>
          <a:solidFill>
            <a:schemeClr val="bg1"/>
          </a:solidFill>
        </p:spPr>
        <p:txBody>
          <a:bodyPr wrap="square" lIns="91440" tIns="45720" rIns="91440" bIns="45720" numCol="1" anchorCtr="0" compatLnSpc="1">
            <a:prstTxWarp prst="textNoShape">
              <a:avLst/>
            </a:prstTxWarp>
            <a:normAutofit fontScale="90000"/>
          </a:bodyPr>
          <a:lstStyle/>
          <a:p>
            <a:pPr eaLnBrk="1" hangingPunct="1">
              <a:defRPr/>
            </a:pPr>
            <a:r>
              <a:rPr lang="en-GB" sz="4000" b="1" cap="none" smtClean="0">
                <a:solidFill>
                  <a:srgbClr val="0070C0"/>
                </a:solidFill>
                <a:latin typeface="Calibri" pitchFamily="34" charset="0"/>
              </a:rPr>
              <a:t>The ‘traditional’ PBL format</a:t>
            </a:r>
          </a:p>
        </p:txBody>
      </p:sp>
      <p:sp>
        <p:nvSpPr>
          <p:cNvPr id="47107" name="Content Placeholder 2"/>
          <p:cNvSpPr>
            <a:spLocks noGrp="1"/>
          </p:cNvSpPr>
          <p:nvPr>
            <p:ph sz="quarter" idx="1"/>
          </p:nvPr>
        </p:nvSpPr>
        <p:spPr>
          <a:xfrm>
            <a:off x="179388" y="1341438"/>
            <a:ext cx="8675687" cy="1223962"/>
          </a:xfrm>
          <a:solidFill>
            <a:schemeClr val="bg1"/>
          </a:solidFill>
        </p:spPr>
        <p:txBody>
          <a:bodyPr/>
          <a:lstStyle/>
          <a:p>
            <a:pPr eaLnBrk="1" hangingPunct="1"/>
            <a:r>
              <a:rPr lang="en-GB" sz="3200" smtClean="0">
                <a:latin typeface="Calibri" pitchFamily="34" charset="0"/>
              </a:rPr>
              <a:t>Tutors do not deliver content through lectures</a:t>
            </a:r>
          </a:p>
          <a:p>
            <a:pPr eaLnBrk="1" hangingPunct="1"/>
            <a:r>
              <a:rPr lang="en-GB" sz="3200" smtClean="0">
                <a:latin typeface="Calibri" pitchFamily="34" charset="0"/>
              </a:rPr>
              <a:t>Tutors become ‘facilitators’ of group learning</a:t>
            </a:r>
          </a:p>
        </p:txBody>
      </p:sp>
      <p:sp>
        <p:nvSpPr>
          <p:cNvPr id="46083" name="Text Box 4"/>
          <p:cNvSpPr txBox="1">
            <a:spLocks noChangeArrowheads="1"/>
          </p:cNvSpPr>
          <p:nvPr/>
        </p:nvSpPr>
        <p:spPr bwMode="auto">
          <a:xfrm>
            <a:off x="827088" y="3940175"/>
            <a:ext cx="7077075" cy="2657475"/>
          </a:xfrm>
          <a:prstGeom prst="rect">
            <a:avLst/>
          </a:prstGeom>
          <a:solidFill>
            <a:srgbClr val="CCFFCC"/>
          </a:solidFill>
          <a:ln w="9525">
            <a:solidFill>
              <a:schemeClr val="accent1"/>
            </a:solidFill>
            <a:miter lim="800000"/>
            <a:headEnd/>
            <a:tailEnd/>
          </a:ln>
        </p:spPr>
        <p:txBody>
          <a:bodyPr>
            <a:spAutoFit/>
          </a:bodyPr>
          <a:lstStyle/>
          <a:p>
            <a:pPr algn="ctr"/>
            <a:r>
              <a:rPr lang="en-GB" sz="2400" i="1">
                <a:latin typeface="Arial" charset="0"/>
              </a:rPr>
              <a:t>“This module is more practical and so more useful than other modules.  Sitting in lectures you forget the information and only a few points stick in your mind.  You remember more from this module.  In this course we faced real problems, when you solve a problem you never forget how you solved the problem”</a:t>
            </a:r>
          </a:p>
        </p:txBody>
      </p:sp>
      <p:sp>
        <p:nvSpPr>
          <p:cNvPr id="46084" name="Text Box 5"/>
          <p:cNvSpPr txBox="1">
            <a:spLocks noChangeArrowheads="1"/>
          </p:cNvSpPr>
          <p:nvPr/>
        </p:nvSpPr>
        <p:spPr bwMode="auto">
          <a:xfrm>
            <a:off x="250825" y="2746375"/>
            <a:ext cx="8569325" cy="955675"/>
          </a:xfrm>
          <a:prstGeom prst="rect">
            <a:avLst/>
          </a:prstGeom>
          <a:solidFill>
            <a:schemeClr val="bg1"/>
          </a:solidFill>
          <a:ln w="9525">
            <a:solidFill>
              <a:schemeClr val="accent1"/>
            </a:solidFill>
            <a:miter lim="800000"/>
            <a:headEnd/>
            <a:tailEnd/>
          </a:ln>
        </p:spPr>
        <p:txBody>
          <a:bodyPr>
            <a:spAutoFit/>
          </a:bodyPr>
          <a:lstStyle/>
          <a:p>
            <a:pPr algn="ctr"/>
            <a:r>
              <a:rPr lang="en-GB" b="1">
                <a:latin typeface="Arial" charset="0"/>
              </a:rPr>
              <a:t>Tutors are learning enablers rather than knowledge givers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0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6083"/>
                                        </p:tgtEl>
                                        <p:attrNameLst>
                                          <p:attrName>style.visibility</p:attrName>
                                        </p:attrNameLst>
                                      </p:cBhvr>
                                      <p:to>
                                        <p:strVal val="visible"/>
                                      </p:to>
                                    </p:set>
                                    <p:animEffect transition="in" filter="blinds(horizontal)">
                                      <p:cBhvr>
                                        <p:cTn id="15" dur="500"/>
                                        <p:tgtEl>
                                          <p:spTgt spid="46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animBg="1"/>
      <p:bldP spid="46083" grpId="0" animBg="1"/>
      <p:bldP spid="4608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pPr eaLnBrk="1" hangingPunct="1"/>
            <a:r>
              <a:rPr lang="en-GB" sz="4000" b="1" cap="none" smtClean="0">
                <a:solidFill>
                  <a:srgbClr val="0070C0"/>
                </a:solidFill>
                <a:latin typeface="Calibri" pitchFamily="34" charset="0"/>
              </a:rPr>
              <a:t>The ‘traditional’ PBL format (2)</a:t>
            </a:r>
          </a:p>
        </p:txBody>
      </p:sp>
      <p:sp>
        <p:nvSpPr>
          <p:cNvPr id="49154" name="Rectangle 6"/>
          <p:cNvSpPr>
            <a:spLocks noGrp="1"/>
          </p:cNvSpPr>
          <p:nvPr>
            <p:ph type="body" idx="4294967295"/>
          </p:nvPr>
        </p:nvSpPr>
        <p:spPr/>
        <p:txBody>
          <a:bodyPr/>
          <a:lstStyle/>
          <a:p>
            <a:pPr eaLnBrk="1" hangingPunct="1"/>
            <a:r>
              <a:rPr lang="en-GB" sz="2800" smtClean="0">
                <a:latin typeface="Century Schoolbook"/>
              </a:rPr>
              <a:t>Groups of ~8-10 students</a:t>
            </a:r>
          </a:p>
          <a:p>
            <a:pPr eaLnBrk="1" hangingPunct="1"/>
            <a:r>
              <a:rPr lang="en-GB" sz="2800" smtClean="0">
                <a:latin typeface="Century Schoolbook"/>
              </a:rPr>
              <a:t>Each group has a trained facilitator</a:t>
            </a:r>
          </a:p>
          <a:p>
            <a:pPr eaLnBrk="1" hangingPunct="1"/>
            <a:r>
              <a:rPr lang="en-GB" sz="2800" smtClean="0">
                <a:latin typeface="Century Schoolbook"/>
              </a:rPr>
              <a:t>Given problem/scenario/project brief – describing and outlining the problem</a:t>
            </a:r>
          </a:p>
          <a:p>
            <a:pPr eaLnBrk="1" hangingPunct="1"/>
            <a:r>
              <a:rPr lang="en-GB" sz="2800" smtClean="0">
                <a:latin typeface="Century Schoolbook"/>
              </a:rPr>
              <a:t>‘Wicked’ problems – open-ended, complex frameworks based around a specific topic</a:t>
            </a:r>
          </a:p>
          <a:p>
            <a:pPr eaLnBrk="1" hangingPunct="1"/>
            <a:r>
              <a:rPr lang="en-GB" sz="2800" smtClean="0">
                <a:latin typeface="Century Schoolbook"/>
              </a:rPr>
              <a:t>Regular meetings 1 or 2 a week with facilitator</a:t>
            </a:r>
          </a:p>
          <a:p>
            <a:pPr eaLnBrk="1" hangingPunct="1"/>
            <a:r>
              <a:rPr lang="en-GB" sz="2800" smtClean="0">
                <a:latin typeface="Century Schoolbook"/>
              </a:rPr>
              <a:t>May be assessed by exam</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1"/>
          <p:cNvPicPr>
            <a:picLocks noChangeAspect="1" noChangeArrowheads="1"/>
          </p:cNvPicPr>
          <p:nvPr/>
        </p:nvPicPr>
        <p:blipFill>
          <a:blip r:embed="rId3"/>
          <a:srcRect l="35852" t="35001" r="36386" b="28276"/>
          <a:stretch>
            <a:fillRect/>
          </a:stretch>
        </p:blipFill>
        <p:spPr bwMode="auto">
          <a:xfrm>
            <a:off x="-73025" y="0"/>
            <a:ext cx="9217025" cy="6858000"/>
          </a:xfrm>
          <a:prstGeom prst="rect">
            <a:avLst/>
          </a:prstGeom>
          <a:noFill/>
          <a:ln w="9525" algn="ctr">
            <a:noFill/>
            <a:miter lim="800000"/>
            <a:headEnd/>
            <a:tailEnd/>
          </a:ln>
        </p:spPr>
      </p:pic>
      <p:sp>
        <p:nvSpPr>
          <p:cNvPr id="51202" name="Title 1"/>
          <p:cNvSpPr>
            <a:spLocks noGrp="1"/>
          </p:cNvSpPr>
          <p:nvPr>
            <p:ph type="title" idx="4294967295"/>
          </p:nvPr>
        </p:nvSpPr>
        <p:spPr bwMode="auto">
          <a:xfrm>
            <a:off x="0" y="115888"/>
            <a:ext cx="9144000" cy="777875"/>
          </a:xfrm>
          <a:solidFill>
            <a:schemeClr val="bg1"/>
          </a:solidFill>
        </p:spPr>
        <p:txBody>
          <a:bodyPr wrap="square" lIns="91440" tIns="45720" rIns="91440" bIns="45720" numCol="1" anchorCtr="0" compatLnSpc="1">
            <a:prstTxWarp prst="textNoShape">
              <a:avLst/>
            </a:prstTxWarp>
          </a:bodyPr>
          <a:lstStyle/>
          <a:p>
            <a:pPr algn="ctr" eaLnBrk="1" hangingPunct="1"/>
            <a:r>
              <a:rPr lang="en-GB" sz="4000" b="1" cap="none" smtClean="0">
                <a:solidFill>
                  <a:srgbClr val="0070C0"/>
                </a:solidFill>
                <a:latin typeface="Calibri" pitchFamily="34" charset="0"/>
              </a:rPr>
              <a:t>The ‘traditional’ PBL process</a:t>
            </a:r>
          </a:p>
        </p:txBody>
      </p:sp>
      <p:sp>
        <p:nvSpPr>
          <p:cNvPr id="51203" name="Text Box 5"/>
          <p:cNvSpPr txBox="1">
            <a:spLocks noChangeArrowheads="1"/>
          </p:cNvSpPr>
          <p:nvPr/>
        </p:nvSpPr>
        <p:spPr bwMode="auto">
          <a:xfrm>
            <a:off x="1403350" y="981075"/>
            <a:ext cx="6035675" cy="376238"/>
          </a:xfrm>
          <a:prstGeom prst="rect">
            <a:avLst/>
          </a:prstGeom>
          <a:solidFill>
            <a:schemeClr val="bg1"/>
          </a:solidFill>
          <a:ln w="9525">
            <a:solidFill>
              <a:schemeClr val="tx1"/>
            </a:solidFill>
            <a:miter lim="800000"/>
            <a:headEnd/>
            <a:tailEnd/>
          </a:ln>
        </p:spPr>
        <p:txBody>
          <a:bodyPr wrap="none">
            <a:spAutoFit/>
          </a:bodyPr>
          <a:lstStyle/>
          <a:p>
            <a:r>
              <a:rPr lang="en-GB" sz="1800" b="1">
                <a:latin typeface="Arial" charset="0"/>
              </a:rPr>
              <a:t>1) Highlight and clarify unfamiliar terms and concepts</a:t>
            </a:r>
          </a:p>
        </p:txBody>
      </p:sp>
      <p:sp>
        <p:nvSpPr>
          <p:cNvPr id="50184" name="Text Box 11"/>
          <p:cNvSpPr txBox="1">
            <a:spLocks noChangeArrowheads="1"/>
          </p:cNvSpPr>
          <p:nvPr/>
        </p:nvSpPr>
        <p:spPr bwMode="auto">
          <a:xfrm>
            <a:off x="323850" y="5661025"/>
            <a:ext cx="3590925" cy="406400"/>
          </a:xfrm>
          <a:prstGeom prst="rect">
            <a:avLst/>
          </a:prstGeom>
          <a:solidFill>
            <a:schemeClr val="bg1"/>
          </a:solidFill>
          <a:ln w="9525">
            <a:solidFill>
              <a:schemeClr val="accent1"/>
            </a:solidFill>
            <a:miter lim="800000"/>
            <a:headEnd/>
            <a:tailEnd/>
          </a:ln>
        </p:spPr>
        <p:txBody>
          <a:bodyPr wrap="none">
            <a:spAutoFit/>
          </a:bodyPr>
          <a:lstStyle/>
          <a:p>
            <a:r>
              <a:rPr lang="en-GB" sz="2000" b="1">
                <a:latin typeface="Arial" charset="0"/>
              </a:rPr>
              <a:t>Student roles – chair, scribe</a:t>
            </a:r>
          </a:p>
        </p:txBody>
      </p:sp>
      <p:sp>
        <p:nvSpPr>
          <p:cNvPr id="50185" name="Text Box 12"/>
          <p:cNvSpPr txBox="1">
            <a:spLocks noChangeArrowheads="1"/>
          </p:cNvSpPr>
          <p:nvPr/>
        </p:nvSpPr>
        <p:spPr bwMode="auto">
          <a:xfrm>
            <a:off x="323850" y="6237288"/>
            <a:ext cx="7862888" cy="406400"/>
          </a:xfrm>
          <a:prstGeom prst="rect">
            <a:avLst/>
          </a:prstGeom>
          <a:solidFill>
            <a:schemeClr val="bg1"/>
          </a:solidFill>
          <a:ln w="9525">
            <a:solidFill>
              <a:schemeClr val="accent1"/>
            </a:solidFill>
            <a:miter lim="800000"/>
            <a:headEnd/>
            <a:tailEnd/>
          </a:ln>
        </p:spPr>
        <p:txBody>
          <a:bodyPr wrap="none">
            <a:spAutoFit/>
          </a:bodyPr>
          <a:lstStyle/>
          <a:p>
            <a:r>
              <a:rPr lang="en-GB" sz="2000" b="1">
                <a:latin typeface="Arial" charset="0"/>
              </a:rPr>
              <a:t>Facilitator adds information, ensures group process is effective</a:t>
            </a:r>
          </a:p>
        </p:txBody>
      </p:sp>
      <p:grpSp>
        <p:nvGrpSpPr>
          <p:cNvPr id="50192" name="Group 16"/>
          <p:cNvGrpSpPr>
            <a:grpSpLocks/>
          </p:cNvGrpSpPr>
          <p:nvPr/>
        </p:nvGrpSpPr>
        <p:grpSpPr bwMode="auto">
          <a:xfrm>
            <a:off x="900113" y="1341438"/>
            <a:ext cx="7013575" cy="736600"/>
            <a:chOff x="567" y="844"/>
            <a:chExt cx="4418" cy="464"/>
          </a:xfrm>
        </p:grpSpPr>
        <p:sp>
          <p:nvSpPr>
            <p:cNvPr id="51219" name="Text Box 6"/>
            <p:cNvSpPr txBox="1">
              <a:spLocks noChangeArrowheads="1"/>
            </p:cNvSpPr>
            <p:nvPr/>
          </p:nvSpPr>
          <p:spPr bwMode="auto">
            <a:xfrm>
              <a:off x="567" y="1071"/>
              <a:ext cx="4418" cy="237"/>
            </a:xfrm>
            <a:prstGeom prst="rect">
              <a:avLst/>
            </a:prstGeom>
            <a:solidFill>
              <a:schemeClr val="bg1"/>
            </a:solidFill>
            <a:ln w="9525">
              <a:solidFill>
                <a:schemeClr val="tx1"/>
              </a:solidFill>
              <a:miter lim="800000"/>
              <a:headEnd/>
              <a:tailEnd/>
            </a:ln>
          </p:spPr>
          <p:txBody>
            <a:bodyPr wrap="none">
              <a:spAutoFit/>
            </a:bodyPr>
            <a:lstStyle/>
            <a:p>
              <a:r>
                <a:rPr lang="en-GB" sz="1800" b="1">
                  <a:latin typeface="Arial" charset="0"/>
                </a:rPr>
                <a:t>2) Define the nature of the problems and issues fro exploration</a:t>
              </a:r>
            </a:p>
          </p:txBody>
        </p:sp>
        <p:sp>
          <p:nvSpPr>
            <p:cNvPr id="51220" name="Line 11"/>
            <p:cNvSpPr>
              <a:spLocks noChangeShapeType="1"/>
            </p:cNvSpPr>
            <p:nvPr/>
          </p:nvSpPr>
          <p:spPr bwMode="auto">
            <a:xfrm>
              <a:off x="2653" y="844"/>
              <a:ext cx="0" cy="227"/>
            </a:xfrm>
            <a:prstGeom prst="line">
              <a:avLst/>
            </a:prstGeom>
            <a:noFill/>
            <a:ln w="63500">
              <a:solidFill>
                <a:schemeClr val="tx1"/>
              </a:solidFill>
              <a:round/>
              <a:headEnd/>
              <a:tailEnd type="triangle" w="med" len="med"/>
            </a:ln>
          </p:spPr>
          <p:txBody>
            <a:bodyPr/>
            <a:lstStyle/>
            <a:p>
              <a:endParaRPr lang="en-US"/>
            </a:p>
          </p:txBody>
        </p:sp>
      </p:grpSp>
      <p:grpSp>
        <p:nvGrpSpPr>
          <p:cNvPr id="50193" name="Group 17"/>
          <p:cNvGrpSpPr>
            <a:grpSpLocks/>
          </p:cNvGrpSpPr>
          <p:nvPr/>
        </p:nvGrpSpPr>
        <p:grpSpPr bwMode="auto">
          <a:xfrm>
            <a:off x="468313" y="2060575"/>
            <a:ext cx="7848600" cy="1011238"/>
            <a:chOff x="295" y="1298"/>
            <a:chExt cx="4944" cy="637"/>
          </a:xfrm>
        </p:grpSpPr>
        <p:sp>
          <p:nvSpPr>
            <p:cNvPr id="51217" name="Text Box 7"/>
            <p:cNvSpPr txBox="1">
              <a:spLocks noChangeArrowheads="1"/>
            </p:cNvSpPr>
            <p:nvPr/>
          </p:nvSpPr>
          <p:spPr bwMode="auto">
            <a:xfrm>
              <a:off x="295" y="1525"/>
              <a:ext cx="4944" cy="410"/>
            </a:xfrm>
            <a:prstGeom prst="rect">
              <a:avLst/>
            </a:prstGeom>
            <a:solidFill>
              <a:schemeClr val="bg1"/>
            </a:solidFill>
            <a:ln w="9525">
              <a:solidFill>
                <a:schemeClr val="tx1"/>
              </a:solidFill>
              <a:miter lim="800000"/>
              <a:headEnd/>
              <a:tailEnd/>
            </a:ln>
          </p:spPr>
          <p:txBody>
            <a:bodyPr>
              <a:spAutoFit/>
            </a:bodyPr>
            <a:lstStyle/>
            <a:p>
              <a:pPr algn="ctr"/>
              <a:r>
                <a:rPr lang="en-GB" sz="1800" b="1">
                  <a:latin typeface="Arial" charset="0"/>
                </a:rPr>
                <a:t>3) Analyse and brainstorm the scenario by sharing group knowledge and experience</a:t>
              </a:r>
            </a:p>
          </p:txBody>
        </p:sp>
        <p:sp>
          <p:nvSpPr>
            <p:cNvPr id="51218" name="Line 12"/>
            <p:cNvSpPr>
              <a:spLocks noChangeShapeType="1"/>
            </p:cNvSpPr>
            <p:nvPr/>
          </p:nvSpPr>
          <p:spPr bwMode="auto">
            <a:xfrm>
              <a:off x="2653" y="1298"/>
              <a:ext cx="0" cy="227"/>
            </a:xfrm>
            <a:prstGeom prst="line">
              <a:avLst/>
            </a:prstGeom>
            <a:noFill/>
            <a:ln w="63500">
              <a:solidFill>
                <a:schemeClr val="tx1"/>
              </a:solidFill>
              <a:round/>
              <a:headEnd/>
              <a:tailEnd type="triangle" w="med" len="med"/>
            </a:ln>
          </p:spPr>
          <p:txBody>
            <a:bodyPr/>
            <a:lstStyle/>
            <a:p>
              <a:endParaRPr lang="en-US"/>
            </a:p>
          </p:txBody>
        </p:sp>
      </p:grpSp>
      <p:grpSp>
        <p:nvGrpSpPr>
          <p:cNvPr id="50194" name="Group 18"/>
          <p:cNvGrpSpPr>
            <a:grpSpLocks/>
          </p:cNvGrpSpPr>
          <p:nvPr/>
        </p:nvGrpSpPr>
        <p:grpSpPr bwMode="auto">
          <a:xfrm>
            <a:off x="468313" y="3068638"/>
            <a:ext cx="7848600" cy="735012"/>
            <a:chOff x="295" y="1934"/>
            <a:chExt cx="4944" cy="463"/>
          </a:xfrm>
        </p:grpSpPr>
        <p:sp>
          <p:nvSpPr>
            <p:cNvPr id="51215" name="Text Box 8"/>
            <p:cNvSpPr txBox="1">
              <a:spLocks noChangeArrowheads="1"/>
            </p:cNvSpPr>
            <p:nvPr/>
          </p:nvSpPr>
          <p:spPr bwMode="auto">
            <a:xfrm>
              <a:off x="295" y="2160"/>
              <a:ext cx="4944" cy="237"/>
            </a:xfrm>
            <a:prstGeom prst="rect">
              <a:avLst/>
            </a:prstGeom>
            <a:solidFill>
              <a:schemeClr val="bg1"/>
            </a:solidFill>
            <a:ln w="9525">
              <a:solidFill>
                <a:schemeClr val="tx1"/>
              </a:solidFill>
              <a:miter lim="800000"/>
              <a:headEnd/>
              <a:tailEnd/>
            </a:ln>
          </p:spPr>
          <p:txBody>
            <a:bodyPr>
              <a:spAutoFit/>
            </a:bodyPr>
            <a:lstStyle/>
            <a:p>
              <a:pPr algn="ctr"/>
              <a:r>
                <a:rPr lang="en-GB" sz="1800" b="1">
                  <a:latin typeface="Arial" charset="0"/>
                </a:rPr>
                <a:t>4) Formulate learning objectives for further research</a:t>
              </a:r>
            </a:p>
          </p:txBody>
        </p:sp>
        <p:sp>
          <p:nvSpPr>
            <p:cNvPr id="51216" name="Line 13"/>
            <p:cNvSpPr>
              <a:spLocks noChangeShapeType="1"/>
            </p:cNvSpPr>
            <p:nvPr/>
          </p:nvSpPr>
          <p:spPr bwMode="auto">
            <a:xfrm>
              <a:off x="2653" y="1934"/>
              <a:ext cx="0" cy="227"/>
            </a:xfrm>
            <a:prstGeom prst="line">
              <a:avLst/>
            </a:prstGeom>
            <a:noFill/>
            <a:ln w="63500">
              <a:solidFill>
                <a:schemeClr val="tx1"/>
              </a:solidFill>
              <a:round/>
              <a:headEnd/>
              <a:tailEnd type="triangle" w="med" len="med"/>
            </a:ln>
          </p:spPr>
          <p:txBody>
            <a:bodyPr/>
            <a:lstStyle/>
            <a:p>
              <a:endParaRPr lang="en-US"/>
            </a:p>
          </p:txBody>
        </p:sp>
      </p:grpSp>
      <p:grpSp>
        <p:nvGrpSpPr>
          <p:cNvPr id="50195" name="Group 19"/>
          <p:cNvGrpSpPr>
            <a:grpSpLocks/>
          </p:cNvGrpSpPr>
          <p:nvPr/>
        </p:nvGrpSpPr>
        <p:grpSpPr bwMode="auto">
          <a:xfrm>
            <a:off x="468313" y="3789363"/>
            <a:ext cx="7848600" cy="1006475"/>
            <a:chOff x="295" y="2390"/>
            <a:chExt cx="4944" cy="634"/>
          </a:xfrm>
        </p:grpSpPr>
        <p:sp>
          <p:nvSpPr>
            <p:cNvPr id="51213" name="Text Box 9"/>
            <p:cNvSpPr txBox="1">
              <a:spLocks noChangeArrowheads="1"/>
            </p:cNvSpPr>
            <p:nvPr/>
          </p:nvSpPr>
          <p:spPr bwMode="auto">
            <a:xfrm>
              <a:off x="295" y="2614"/>
              <a:ext cx="4944" cy="410"/>
            </a:xfrm>
            <a:prstGeom prst="rect">
              <a:avLst/>
            </a:prstGeom>
            <a:solidFill>
              <a:schemeClr val="bg1"/>
            </a:solidFill>
            <a:ln w="9525">
              <a:solidFill>
                <a:schemeClr val="tx1"/>
              </a:solidFill>
              <a:miter lim="800000"/>
              <a:headEnd/>
              <a:tailEnd/>
            </a:ln>
          </p:spPr>
          <p:txBody>
            <a:bodyPr>
              <a:spAutoFit/>
            </a:bodyPr>
            <a:lstStyle/>
            <a:p>
              <a:pPr algn="ctr"/>
              <a:r>
                <a:rPr lang="en-GB" sz="1800" b="1">
                  <a:latin typeface="Arial" charset="0"/>
                </a:rPr>
                <a:t>5) Between group sessions self-directed learning based on the  agreed learning objectives</a:t>
              </a:r>
            </a:p>
          </p:txBody>
        </p:sp>
        <p:sp>
          <p:nvSpPr>
            <p:cNvPr id="51214" name="Line 14"/>
            <p:cNvSpPr>
              <a:spLocks noChangeShapeType="1"/>
            </p:cNvSpPr>
            <p:nvPr/>
          </p:nvSpPr>
          <p:spPr bwMode="auto">
            <a:xfrm>
              <a:off x="2653" y="2390"/>
              <a:ext cx="0" cy="227"/>
            </a:xfrm>
            <a:prstGeom prst="line">
              <a:avLst/>
            </a:prstGeom>
            <a:noFill/>
            <a:ln w="63500">
              <a:solidFill>
                <a:schemeClr val="tx1"/>
              </a:solidFill>
              <a:round/>
              <a:headEnd/>
              <a:tailEnd type="triangle" w="med" len="med"/>
            </a:ln>
          </p:spPr>
          <p:txBody>
            <a:bodyPr/>
            <a:lstStyle/>
            <a:p>
              <a:endParaRPr lang="en-US"/>
            </a:p>
          </p:txBody>
        </p:sp>
      </p:grpSp>
      <p:grpSp>
        <p:nvGrpSpPr>
          <p:cNvPr id="50196" name="Group 20"/>
          <p:cNvGrpSpPr>
            <a:grpSpLocks/>
          </p:cNvGrpSpPr>
          <p:nvPr/>
        </p:nvGrpSpPr>
        <p:grpSpPr bwMode="auto">
          <a:xfrm>
            <a:off x="395288" y="4797425"/>
            <a:ext cx="7848600" cy="715963"/>
            <a:chOff x="249" y="3035"/>
            <a:chExt cx="4944" cy="451"/>
          </a:xfrm>
        </p:grpSpPr>
        <p:sp>
          <p:nvSpPr>
            <p:cNvPr id="51211" name="Text Box 10"/>
            <p:cNvSpPr txBox="1">
              <a:spLocks noChangeArrowheads="1"/>
            </p:cNvSpPr>
            <p:nvPr/>
          </p:nvSpPr>
          <p:spPr bwMode="auto">
            <a:xfrm>
              <a:off x="249" y="3249"/>
              <a:ext cx="4944" cy="237"/>
            </a:xfrm>
            <a:prstGeom prst="rect">
              <a:avLst/>
            </a:prstGeom>
            <a:solidFill>
              <a:schemeClr val="bg1"/>
            </a:solidFill>
            <a:ln w="9525">
              <a:solidFill>
                <a:schemeClr val="tx1"/>
              </a:solidFill>
              <a:miter lim="800000"/>
              <a:headEnd/>
              <a:tailEnd/>
            </a:ln>
          </p:spPr>
          <p:txBody>
            <a:bodyPr>
              <a:spAutoFit/>
            </a:bodyPr>
            <a:lstStyle/>
            <a:p>
              <a:pPr algn="ctr"/>
              <a:r>
                <a:rPr lang="en-GB" sz="1800" b="1">
                  <a:latin typeface="Arial" charset="0"/>
                </a:rPr>
                <a:t>6) Subsequent group sessions – sharing of private study</a:t>
              </a:r>
            </a:p>
          </p:txBody>
        </p:sp>
        <p:sp>
          <p:nvSpPr>
            <p:cNvPr id="51212" name="Line 15"/>
            <p:cNvSpPr>
              <a:spLocks noChangeShapeType="1"/>
            </p:cNvSpPr>
            <p:nvPr/>
          </p:nvSpPr>
          <p:spPr bwMode="auto">
            <a:xfrm>
              <a:off x="2653" y="3035"/>
              <a:ext cx="0" cy="227"/>
            </a:xfrm>
            <a:prstGeom prst="line">
              <a:avLst/>
            </a:prstGeom>
            <a:noFill/>
            <a:ln w="63500">
              <a:solidFill>
                <a:schemeClr val="tx1"/>
              </a:solidFill>
              <a:round/>
              <a:headEnd/>
              <a:tailEnd type="triangle" w="med" len="me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1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1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19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19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18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4" grpId="0" animBg="1"/>
      <p:bldP spid="5018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6"/>
          <p:cNvPicPr>
            <a:picLocks noChangeAspect="1" noChangeArrowheads="1"/>
          </p:cNvPicPr>
          <p:nvPr/>
        </p:nvPicPr>
        <p:blipFill>
          <a:blip r:embed="rId3"/>
          <a:srcRect l="20868" t="21542" r="29132" b="11790"/>
          <a:stretch>
            <a:fillRect/>
          </a:stretch>
        </p:blipFill>
        <p:spPr bwMode="auto">
          <a:xfrm>
            <a:off x="0" y="0"/>
            <a:ext cx="9144000" cy="6858000"/>
          </a:xfrm>
          <a:prstGeom prst="rect">
            <a:avLst/>
          </a:prstGeom>
          <a:noFill/>
          <a:ln w="9525" algn="ctr">
            <a:noFill/>
            <a:miter lim="800000"/>
            <a:headEnd/>
            <a:tailEnd/>
          </a:ln>
        </p:spPr>
      </p:pic>
      <p:sp>
        <p:nvSpPr>
          <p:cNvPr id="52225" name="Title 1"/>
          <p:cNvSpPr>
            <a:spLocks noGrp="1"/>
          </p:cNvSpPr>
          <p:nvPr>
            <p:ph type="title" idx="4294967295"/>
          </p:nvPr>
        </p:nvSpPr>
        <p:spPr bwMode="auto">
          <a:xfrm>
            <a:off x="0" y="260350"/>
            <a:ext cx="9144000" cy="633413"/>
          </a:xfrm>
          <a:solidFill>
            <a:schemeClr val="bg1"/>
          </a:solidFill>
        </p:spPr>
        <p:txBody>
          <a:bodyPr wrap="square" lIns="91440" tIns="45720" rIns="91440" bIns="45720" numCol="1" anchorCtr="0" compatLnSpc="1">
            <a:prstTxWarp prst="textNoShape">
              <a:avLst/>
            </a:prstTxWarp>
            <a:normAutofit fontScale="90000"/>
          </a:bodyPr>
          <a:lstStyle/>
          <a:p>
            <a:pPr algn="ctr" eaLnBrk="1" hangingPunct="1">
              <a:defRPr/>
            </a:pPr>
            <a:r>
              <a:rPr lang="en-GB" sz="4000" b="1" cap="none" smtClean="0">
                <a:solidFill>
                  <a:srgbClr val="0070C0"/>
                </a:solidFill>
                <a:latin typeface="Calibri" pitchFamily="34" charset="0"/>
              </a:rPr>
              <a:t>Example from medical education</a:t>
            </a:r>
          </a:p>
        </p:txBody>
      </p:sp>
      <p:sp>
        <p:nvSpPr>
          <p:cNvPr id="53251" name="Rectangle 3"/>
          <p:cNvSpPr>
            <a:spLocks noGrp="1"/>
          </p:cNvSpPr>
          <p:nvPr>
            <p:ph type="body" idx="4294967295"/>
          </p:nvPr>
        </p:nvSpPr>
        <p:spPr>
          <a:xfrm>
            <a:off x="468313" y="1052513"/>
            <a:ext cx="7931150" cy="1655762"/>
          </a:xfrm>
          <a:solidFill>
            <a:schemeClr val="bg1">
              <a:alpha val="70195"/>
            </a:schemeClr>
          </a:solidFill>
        </p:spPr>
        <p:txBody>
          <a:bodyPr/>
          <a:lstStyle/>
          <a:p>
            <a:pPr eaLnBrk="1" hangingPunct="1"/>
            <a:r>
              <a:rPr lang="en-GB" smtClean="0">
                <a:latin typeface="Century Schoolbook"/>
              </a:rPr>
              <a:t>Scenario based around a patient expressing the symptoms of appendicitis</a:t>
            </a:r>
          </a:p>
          <a:p>
            <a:pPr lvl="1" eaLnBrk="1" hangingPunct="1"/>
            <a:r>
              <a:rPr lang="en-GB" smtClean="0">
                <a:latin typeface="Century Schoolbook"/>
              </a:rPr>
              <a:t>Narrative background information about the patient</a:t>
            </a:r>
          </a:p>
          <a:p>
            <a:pPr lvl="1" eaLnBrk="1" hangingPunct="1"/>
            <a:r>
              <a:rPr lang="en-GB" smtClean="0">
                <a:latin typeface="Century Schoolbook"/>
              </a:rPr>
              <a:t>Narrative revealed bit-by-bit, discussion after each section</a:t>
            </a:r>
          </a:p>
        </p:txBody>
      </p:sp>
      <p:sp>
        <p:nvSpPr>
          <p:cNvPr id="52227" name="Text Box 4"/>
          <p:cNvSpPr txBox="1">
            <a:spLocks noChangeArrowheads="1"/>
          </p:cNvSpPr>
          <p:nvPr/>
        </p:nvSpPr>
        <p:spPr bwMode="auto">
          <a:xfrm>
            <a:off x="1187450" y="5300663"/>
            <a:ext cx="6375400" cy="466725"/>
          </a:xfrm>
          <a:prstGeom prst="rect">
            <a:avLst/>
          </a:prstGeom>
          <a:solidFill>
            <a:schemeClr val="bg1">
              <a:alpha val="70195"/>
            </a:schemeClr>
          </a:solidFill>
          <a:ln w="9525">
            <a:solidFill>
              <a:schemeClr val="accent1"/>
            </a:solidFill>
            <a:miter lim="800000"/>
            <a:headEnd/>
            <a:tailEnd/>
          </a:ln>
        </p:spPr>
        <p:txBody>
          <a:bodyPr wrap="none">
            <a:spAutoFit/>
          </a:bodyPr>
          <a:lstStyle/>
          <a:p>
            <a:r>
              <a:rPr lang="en-GB" sz="2400" b="1">
                <a:latin typeface="Arial" charset="0"/>
              </a:rPr>
              <a:t>Discussion of research reinforces learning</a:t>
            </a:r>
          </a:p>
        </p:txBody>
      </p:sp>
      <p:sp>
        <p:nvSpPr>
          <p:cNvPr id="52228" name="Text Box 5"/>
          <p:cNvSpPr txBox="1">
            <a:spLocks noChangeArrowheads="1"/>
          </p:cNvSpPr>
          <p:nvPr/>
        </p:nvSpPr>
        <p:spPr bwMode="auto">
          <a:xfrm>
            <a:off x="1692275" y="6092825"/>
            <a:ext cx="5240338" cy="466725"/>
          </a:xfrm>
          <a:prstGeom prst="rect">
            <a:avLst/>
          </a:prstGeom>
          <a:solidFill>
            <a:schemeClr val="bg1">
              <a:alpha val="70195"/>
            </a:schemeClr>
          </a:solidFill>
          <a:ln w="9525">
            <a:solidFill>
              <a:schemeClr val="accent1"/>
            </a:solidFill>
            <a:miter lim="800000"/>
            <a:headEnd/>
            <a:tailEnd/>
          </a:ln>
        </p:spPr>
        <p:txBody>
          <a:bodyPr wrap="none">
            <a:spAutoFit/>
          </a:bodyPr>
          <a:lstStyle/>
          <a:p>
            <a:r>
              <a:rPr lang="en-GB" sz="2400" b="1">
                <a:latin typeface="Arial" charset="0"/>
              </a:rPr>
              <a:t>Process analogous to </a:t>
            </a:r>
            <a:r>
              <a:rPr lang="en-GB" sz="2400" b="1" i="1">
                <a:latin typeface="Arial" charset="0"/>
              </a:rPr>
              <a:t>real </a:t>
            </a:r>
            <a:r>
              <a:rPr lang="en-GB" sz="2400" b="1">
                <a:latin typeface="Arial" charset="0"/>
              </a:rPr>
              <a:t>practice</a:t>
            </a:r>
          </a:p>
        </p:txBody>
      </p:sp>
      <p:sp>
        <p:nvSpPr>
          <p:cNvPr id="52231" name="Rectangle 3"/>
          <p:cNvSpPr>
            <a:spLocks/>
          </p:cNvSpPr>
          <p:nvPr/>
        </p:nvSpPr>
        <p:spPr bwMode="auto">
          <a:xfrm>
            <a:off x="457200" y="2854325"/>
            <a:ext cx="7931150" cy="2159000"/>
          </a:xfrm>
          <a:prstGeom prst="rect">
            <a:avLst/>
          </a:prstGeom>
          <a:solidFill>
            <a:schemeClr val="bg1">
              <a:alpha val="70195"/>
            </a:schemeClr>
          </a:solidFill>
          <a:ln w="9525">
            <a:noFill/>
            <a:miter lim="800000"/>
            <a:headEnd/>
            <a:tailEnd/>
          </a:ln>
        </p:spPr>
        <p:txBody>
          <a:bodyPr/>
          <a:lstStyle/>
          <a:p>
            <a:pPr marL="273050" indent="-273050">
              <a:spcBef>
                <a:spcPts val="600"/>
              </a:spcBef>
              <a:buClr>
                <a:schemeClr val="accent1"/>
              </a:buClr>
              <a:buSzPct val="70000"/>
              <a:buFont typeface="Wingdings" pitchFamily="2" charset="2"/>
              <a:buChar char=""/>
            </a:pPr>
            <a:r>
              <a:rPr lang="en-GB" sz="2400"/>
              <a:t>Agree learning objectives</a:t>
            </a:r>
          </a:p>
          <a:p>
            <a:pPr marL="273050" indent="-273050">
              <a:spcBef>
                <a:spcPts val="600"/>
              </a:spcBef>
              <a:buClr>
                <a:schemeClr val="accent1"/>
              </a:buClr>
              <a:buSzPct val="70000"/>
              <a:buFont typeface="Wingdings" pitchFamily="2" charset="2"/>
              <a:buChar char=""/>
            </a:pPr>
            <a:r>
              <a:rPr lang="en-GB" sz="2400"/>
              <a:t>Research – </a:t>
            </a:r>
            <a:r>
              <a:rPr lang="en-GB" sz="2400" b="1" i="1"/>
              <a:t>all</a:t>
            </a:r>
            <a:r>
              <a:rPr lang="en-GB" sz="2400"/>
              <a:t> students cover </a:t>
            </a:r>
            <a:r>
              <a:rPr lang="en-GB" sz="2400" b="1" i="1"/>
              <a:t>all </a:t>
            </a:r>
            <a:r>
              <a:rPr lang="en-GB" sz="2400"/>
              <a:t>learning objectives</a:t>
            </a:r>
          </a:p>
          <a:p>
            <a:pPr marL="639763" lvl="1" indent="-273050">
              <a:spcBef>
                <a:spcPct val="20000"/>
              </a:spcBef>
              <a:buClr>
                <a:schemeClr val="accent1"/>
              </a:buClr>
              <a:buSzPct val="80000"/>
              <a:buFont typeface="Wingdings 2" pitchFamily="18" charset="2"/>
              <a:buChar char=""/>
            </a:pPr>
            <a:r>
              <a:rPr lang="en-GB" sz="2100"/>
              <a:t>Background to disease</a:t>
            </a:r>
          </a:p>
          <a:p>
            <a:pPr marL="639763" lvl="1" indent="-273050">
              <a:spcBef>
                <a:spcPct val="20000"/>
              </a:spcBef>
              <a:buClr>
                <a:schemeClr val="accent1"/>
              </a:buClr>
              <a:buSzPct val="80000"/>
              <a:buFont typeface="Wingdings 2" pitchFamily="18" charset="2"/>
              <a:buChar char=""/>
            </a:pPr>
            <a:r>
              <a:rPr lang="en-GB" sz="2100"/>
              <a:t>Other possible explanations for the symptoms</a:t>
            </a:r>
          </a:p>
          <a:p>
            <a:pPr marL="639763" lvl="1" indent="-273050">
              <a:spcBef>
                <a:spcPct val="20000"/>
              </a:spcBef>
              <a:buClr>
                <a:schemeClr val="accent1"/>
              </a:buClr>
              <a:buSzPct val="80000"/>
              <a:buFont typeface="Wingdings 2" pitchFamily="18" charset="2"/>
              <a:buChar char=""/>
            </a:pPr>
            <a:r>
              <a:rPr lang="en-GB" sz="2100"/>
              <a:t>How to proceed with diagnosis and treatment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3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3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2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2231">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231">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22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nimBg="1"/>
      <p:bldP spid="522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pPr eaLnBrk="1" hangingPunct="1"/>
            <a:r>
              <a:rPr lang="en-GB" sz="4000" b="1" cap="none" smtClean="0">
                <a:solidFill>
                  <a:srgbClr val="0070C0"/>
                </a:solidFill>
                <a:latin typeface="Calibri" pitchFamily="34" charset="0"/>
              </a:rPr>
              <a:t>The role of the facilitator</a:t>
            </a:r>
          </a:p>
        </p:txBody>
      </p:sp>
      <p:sp>
        <p:nvSpPr>
          <p:cNvPr id="55298" name="Rectangle 3"/>
          <p:cNvSpPr>
            <a:spLocks noGrp="1"/>
          </p:cNvSpPr>
          <p:nvPr>
            <p:ph type="body" idx="4294967295"/>
          </p:nvPr>
        </p:nvSpPr>
        <p:spPr>
          <a:xfrm>
            <a:off x="457200" y="1600200"/>
            <a:ext cx="8147050" cy="4873625"/>
          </a:xfrm>
        </p:spPr>
        <p:txBody>
          <a:bodyPr/>
          <a:lstStyle/>
          <a:p>
            <a:pPr eaLnBrk="1" hangingPunct="1"/>
            <a:r>
              <a:rPr lang="en-GB" sz="2800" smtClean="0">
                <a:latin typeface="Century Schoolbook"/>
              </a:rPr>
              <a:t>Facilitate group process and PBL learning environment</a:t>
            </a:r>
          </a:p>
          <a:p>
            <a:pPr eaLnBrk="1" hangingPunct="1"/>
            <a:r>
              <a:rPr lang="en-GB" sz="2800" smtClean="0">
                <a:latin typeface="Century Schoolbook"/>
              </a:rPr>
              <a:t>Monitor attendance</a:t>
            </a:r>
          </a:p>
          <a:p>
            <a:pPr eaLnBrk="1" hangingPunct="1"/>
            <a:r>
              <a:rPr lang="en-GB" sz="2800" smtClean="0">
                <a:latin typeface="Century Schoolbook"/>
              </a:rPr>
              <a:t>Monitor and steer student discussions</a:t>
            </a:r>
          </a:p>
          <a:p>
            <a:pPr eaLnBrk="1" hangingPunct="1"/>
            <a:r>
              <a:rPr lang="en-GB" sz="2800" smtClean="0">
                <a:latin typeface="Century Schoolbook"/>
              </a:rPr>
              <a:t>Has background information and is familiar with the case study</a:t>
            </a:r>
          </a:p>
          <a:p>
            <a:pPr eaLnBrk="1" hangingPunct="1"/>
            <a:r>
              <a:rPr lang="en-GB" sz="2800" smtClean="0">
                <a:latin typeface="Century Schoolbook"/>
              </a:rPr>
              <a:t>Add guidance and data as need is identified but not definitive answers</a:t>
            </a:r>
          </a:p>
          <a:p>
            <a:pPr eaLnBrk="1" hangingPunct="1"/>
            <a:r>
              <a:rPr lang="en-GB" sz="2800" smtClean="0">
                <a:latin typeface="Century Schoolbook"/>
              </a:rPr>
              <a:t>Steers towards learning objectives if key areas are being missed</a:t>
            </a:r>
          </a:p>
          <a:p>
            <a:pPr eaLnBrk="1" hangingPunct="1"/>
            <a:endParaRPr lang="en-GB" sz="2800" smtClean="0">
              <a:latin typeface="Century Schoolbook"/>
            </a:endParaRPr>
          </a:p>
        </p:txBody>
      </p:sp>
      <p:sp>
        <p:nvSpPr>
          <p:cNvPr id="54275" name="Text Box 4"/>
          <p:cNvSpPr txBox="1">
            <a:spLocks noChangeArrowheads="1"/>
          </p:cNvSpPr>
          <p:nvPr/>
        </p:nvSpPr>
        <p:spPr bwMode="auto">
          <a:xfrm rot="-1525518">
            <a:off x="1666875" y="3141663"/>
            <a:ext cx="5589588" cy="1565275"/>
          </a:xfrm>
          <a:prstGeom prst="rect">
            <a:avLst/>
          </a:prstGeom>
          <a:solidFill>
            <a:schemeClr val="bg1"/>
          </a:solidFill>
          <a:ln w="9525">
            <a:solidFill>
              <a:schemeClr val="tx1"/>
            </a:solidFill>
            <a:miter lim="800000"/>
            <a:headEnd/>
            <a:tailEnd/>
          </a:ln>
        </p:spPr>
        <p:txBody>
          <a:bodyPr wrap="none">
            <a:spAutoFit/>
          </a:bodyPr>
          <a:lstStyle/>
          <a:p>
            <a:r>
              <a:rPr lang="en-GB" sz="4800" b="1">
                <a:solidFill>
                  <a:schemeClr val="accent1"/>
                </a:solidFill>
                <a:latin typeface="Arial" charset="0"/>
              </a:rPr>
              <a:t>Staff (and room) </a:t>
            </a:r>
          </a:p>
          <a:p>
            <a:r>
              <a:rPr lang="en-GB" sz="4800" b="1">
                <a:solidFill>
                  <a:schemeClr val="accent1"/>
                </a:solidFill>
                <a:latin typeface="Arial" charset="0"/>
              </a:rPr>
              <a:t>resource intensive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5" descr="Norway bike tour 06 pics 202"/>
          <p:cNvPicPr>
            <a:picLocks noChangeAspect="1" noChangeArrowheads="1"/>
          </p:cNvPicPr>
          <p:nvPr/>
        </p:nvPicPr>
        <p:blipFill>
          <a:blip r:embed="rId3">
            <a:lum bright="36000"/>
          </a:blip>
          <a:srcRect/>
          <a:stretch>
            <a:fillRect/>
          </a:stretch>
        </p:blipFill>
        <p:spPr bwMode="auto">
          <a:xfrm>
            <a:off x="0" y="0"/>
            <a:ext cx="9144000" cy="6858000"/>
          </a:xfrm>
          <a:prstGeom prst="rect">
            <a:avLst/>
          </a:prstGeom>
          <a:noFill/>
          <a:ln w="9525">
            <a:noFill/>
            <a:miter lim="800000"/>
            <a:headEnd/>
            <a:tailEnd/>
          </a:ln>
        </p:spPr>
      </p:pic>
      <p:sp>
        <p:nvSpPr>
          <p:cNvPr id="57346" name="Title 1"/>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pPr eaLnBrk="1" hangingPunct="1"/>
            <a:r>
              <a:rPr lang="en-GB" sz="4800" b="1" cap="none" smtClean="0">
                <a:solidFill>
                  <a:srgbClr val="0070C0"/>
                </a:solidFill>
                <a:latin typeface="Calibri" pitchFamily="34" charset="0"/>
              </a:rPr>
              <a:t>So what is </a:t>
            </a:r>
            <a:r>
              <a:rPr lang="en-GB" sz="4800" b="1" i="1" cap="none" smtClean="0">
                <a:solidFill>
                  <a:srgbClr val="0070C0"/>
                </a:solidFill>
                <a:latin typeface="Calibri" pitchFamily="34" charset="0"/>
              </a:rPr>
              <a:t>‘Hybrid’</a:t>
            </a:r>
            <a:r>
              <a:rPr lang="en-GB" sz="4800" b="1" cap="none" smtClean="0">
                <a:solidFill>
                  <a:srgbClr val="0070C0"/>
                </a:solidFill>
                <a:latin typeface="Calibri" pitchFamily="34" charset="0"/>
              </a:rPr>
              <a:t> PBL?</a:t>
            </a:r>
          </a:p>
        </p:txBody>
      </p:sp>
      <p:sp>
        <p:nvSpPr>
          <p:cNvPr id="57347" name="Rectangle 6"/>
          <p:cNvSpPr>
            <a:spLocks noGrp="1"/>
          </p:cNvSpPr>
          <p:nvPr>
            <p:ph type="body" idx="4294967295"/>
          </p:nvPr>
        </p:nvSpPr>
        <p:spPr>
          <a:xfrm>
            <a:off x="468313" y="1628775"/>
            <a:ext cx="7467600" cy="4873625"/>
          </a:xfrm>
        </p:spPr>
        <p:txBody>
          <a:bodyPr/>
          <a:lstStyle/>
          <a:p>
            <a:pPr eaLnBrk="1" hangingPunct="1"/>
            <a:r>
              <a:rPr lang="en-GB" sz="3200" smtClean="0">
                <a:latin typeface="Century Schoolbook"/>
              </a:rPr>
              <a:t>Based on the principles of PBL but adapted from the traditional model</a:t>
            </a:r>
          </a:p>
          <a:p>
            <a:pPr eaLnBrk="1" hangingPunct="1"/>
            <a:r>
              <a:rPr lang="en-GB" sz="3200" smtClean="0">
                <a:latin typeface="Century Schoolbook"/>
              </a:rPr>
              <a:t>Adaptations made to overcome resource and time constraints of traditional PBL</a:t>
            </a:r>
          </a:p>
          <a:p>
            <a:pPr eaLnBrk="1" hangingPunct="1"/>
            <a:r>
              <a:rPr lang="en-GB" sz="3200" smtClean="0">
                <a:latin typeface="Century Schoolbook"/>
              </a:rPr>
              <a:t>Makes PBL more accessible and feasible for larger student cohorts in resource-constrained times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3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5" descr="Norway bike tour 06 pics 058"/>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8369" name="Title 1"/>
          <p:cNvSpPr>
            <a:spLocks noGrp="1"/>
          </p:cNvSpPr>
          <p:nvPr>
            <p:ph type="title" idx="4294967295"/>
          </p:nvPr>
        </p:nvSpPr>
        <p:spPr bwMode="auto"/>
        <p:txBody>
          <a:bodyPr wrap="square" lIns="91440" tIns="45720" rIns="91440" bIns="45720" numCol="1" anchorCtr="0" compatLnSpc="1">
            <a:prstTxWarp prst="textNoShape">
              <a:avLst/>
            </a:prstTxWarp>
            <a:normAutofit fontScale="90000"/>
          </a:bodyPr>
          <a:lstStyle/>
          <a:p>
            <a:pPr eaLnBrk="1" hangingPunct="1">
              <a:defRPr/>
            </a:pPr>
            <a:r>
              <a:rPr lang="en-GB" sz="4000" b="1" cap="none" smtClean="0">
                <a:solidFill>
                  <a:srgbClr val="0070C0"/>
                </a:solidFill>
                <a:latin typeface="Calibri" pitchFamily="34" charset="0"/>
              </a:rPr>
              <a:t>How does ‘Hybrid’ and traditional PBL compare?</a:t>
            </a:r>
          </a:p>
        </p:txBody>
      </p:sp>
      <p:sp>
        <p:nvSpPr>
          <p:cNvPr id="59395" name="Rectangle 3"/>
          <p:cNvSpPr>
            <a:spLocks noGrp="1"/>
          </p:cNvSpPr>
          <p:nvPr>
            <p:ph type="body" sz="half" idx="4294967295"/>
          </p:nvPr>
        </p:nvSpPr>
        <p:spPr>
          <a:xfrm>
            <a:off x="457200" y="1600200"/>
            <a:ext cx="3657600" cy="4060825"/>
          </a:xfrm>
          <a:solidFill>
            <a:schemeClr val="bg1">
              <a:alpha val="70195"/>
            </a:schemeClr>
          </a:solidFill>
        </p:spPr>
        <p:txBody>
          <a:bodyPr/>
          <a:lstStyle/>
          <a:p>
            <a:pPr eaLnBrk="1" hangingPunct="1">
              <a:buFont typeface="Wingdings" pitchFamily="2" charset="2"/>
              <a:buNone/>
            </a:pPr>
            <a:r>
              <a:rPr lang="en-GB" sz="2800" b="1" smtClean="0">
                <a:latin typeface="Century Schoolbook"/>
              </a:rPr>
              <a:t>Similarities</a:t>
            </a:r>
          </a:p>
          <a:p>
            <a:pPr eaLnBrk="1" hangingPunct="1"/>
            <a:r>
              <a:rPr lang="en-GB" smtClean="0">
                <a:latin typeface="Century Schoolbook"/>
              </a:rPr>
              <a:t>Student-driven group learning</a:t>
            </a:r>
          </a:p>
          <a:p>
            <a:pPr eaLnBrk="1" hangingPunct="1"/>
            <a:r>
              <a:rPr lang="en-GB" smtClean="0">
                <a:latin typeface="Century Schoolbook"/>
              </a:rPr>
              <a:t>Investigate open-ended (‘wicked’) problems</a:t>
            </a:r>
          </a:p>
          <a:p>
            <a:pPr eaLnBrk="1" hangingPunct="1"/>
            <a:r>
              <a:rPr lang="en-GB" smtClean="0">
                <a:latin typeface="Century Schoolbook"/>
              </a:rPr>
              <a:t>Students define learning objectives</a:t>
            </a:r>
          </a:p>
          <a:p>
            <a:pPr eaLnBrk="1" hangingPunct="1"/>
            <a:r>
              <a:rPr lang="en-GB" smtClean="0">
                <a:latin typeface="Century Schoolbook"/>
              </a:rPr>
              <a:t>Self-directed research</a:t>
            </a:r>
          </a:p>
          <a:p>
            <a:pPr eaLnBrk="1" hangingPunct="1"/>
            <a:r>
              <a:rPr lang="en-GB" smtClean="0">
                <a:latin typeface="Century Schoolbook"/>
              </a:rPr>
              <a:t>Some facilitation</a:t>
            </a:r>
          </a:p>
        </p:txBody>
      </p:sp>
      <p:sp>
        <p:nvSpPr>
          <p:cNvPr id="58371" name="Rectangle 4"/>
          <p:cNvSpPr>
            <a:spLocks noGrp="1"/>
          </p:cNvSpPr>
          <p:nvPr>
            <p:ph type="body" sz="half" idx="4294967295"/>
          </p:nvPr>
        </p:nvSpPr>
        <p:spPr>
          <a:xfrm>
            <a:off x="4284663" y="1628775"/>
            <a:ext cx="4481512" cy="4873625"/>
          </a:xfrm>
          <a:solidFill>
            <a:schemeClr val="bg1">
              <a:alpha val="70195"/>
            </a:schemeClr>
          </a:solidFill>
        </p:spPr>
        <p:txBody>
          <a:bodyPr/>
          <a:lstStyle/>
          <a:p>
            <a:pPr eaLnBrk="1" hangingPunct="1">
              <a:buFont typeface="Wingdings" pitchFamily="2" charset="2"/>
              <a:buNone/>
            </a:pPr>
            <a:r>
              <a:rPr lang="en-GB" sz="2800" b="1" smtClean="0">
                <a:latin typeface="Century Schoolbook"/>
              </a:rPr>
              <a:t>Differences</a:t>
            </a:r>
          </a:p>
          <a:p>
            <a:pPr eaLnBrk="1" hangingPunct="1"/>
            <a:r>
              <a:rPr lang="en-GB" smtClean="0">
                <a:latin typeface="Century Schoolbook"/>
              </a:rPr>
              <a:t>Smaller groups</a:t>
            </a:r>
          </a:p>
          <a:p>
            <a:pPr eaLnBrk="1" hangingPunct="1"/>
            <a:r>
              <a:rPr lang="en-GB" smtClean="0">
                <a:latin typeface="Century Schoolbook"/>
              </a:rPr>
              <a:t>A mixture of classroom approaches</a:t>
            </a:r>
          </a:p>
          <a:p>
            <a:pPr eaLnBrk="1" hangingPunct="1"/>
            <a:r>
              <a:rPr lang="en-GB" smtClean="0">
                <a:latin typeface="Century Schoolbook"/>
              </a:rPr>
              <a:t>Less facilitator time</a:t>
            </a:r>
          </a:p>
          <a:p>
            <a:pPr eaLnBrk="1" hangingPunct="1"/>
            <a:r>
              <a:rPr lang="en-GB" smtClean="0">
                <a:latin typeface="Century Schoolbook"/>
              </a:rPr>
              <a:t>Online facilitation</a:t>
            </a:r>
          </a:p>
          <a:p>
            <a:pPr eaLnBrk="1" hangingPunct="1"/>
            <a:r>
              <a:rPr lang="en-GB" smtClean="0">
                <a:latin typeface="Century Schoolbook"/>
              </a:rPr>
              <a:t>Online learning materials</a:t>
            </a:r>
          </a:p>
          <a:p>
            <a:pPr eaLnBrk="1" hangingPunct="1"/>
            <a:r>
              <a:rPr lang="en-GB" smtClean="0">
                <a:latin typeface="Century Schoolbook"/>
              </a:rPr>
              <a:t>Online student communication</a:t>
            </a:r>
          </a:p>
          <a:p>
            <a:pPr eaLnBrk="1" hangingPunct="1"/>
            <a:r>
              <a:rPr lang="en-GB" smtClean="0">
                <a:latin typeface="Century Schoolbook"/>
              </a:rPr>
              <a:t>Online student collaboration</a:t>
            </a:r>
          </a:p>
          <a:p>
            <a:pPr eaLnBrk="1" hangingPunct="1"/>
            <a:r>
              <a:rPr lang="en-GB" smtClean="0">
                <a:latin typeface="Century Schoolbook"/>
              </a:rPr>
              <a:t>Innovative assessments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37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371">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371">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8371">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371">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8371">
                                            <p:txEl>
                                              <p:pRg st="0" end="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8371">
                                            <p:txEl>
                                              <p:pRg st="1" end="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8371">
                                            <p:txEl>
                                              <p:pRg st="2" end="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8371">
                                            <p:txEl>
                                              <p:pRg st="3" end="3"/>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8371">
                                            <p:txEl>
                                              <p:pRg st="4" end="4"/>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8371">
                                            <p:txEl>
                                              <p:pRg st="5" end="5"/>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8371">
                                            <p:txEl>
                                              <p:pRg st="6" end="6"/>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8371">
                                            <p:txEl>
                                              <p:pRg st="7" end="7"/>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83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ctrTitle"/>
          </p:nvPr>
        </p:nvSpPr>
        <p:spPr bwMode="auto">
          <a:xfrm>
            <a:off x="1857375" y="1341438"/>
            <a:ext cx="6786563" cy="2101850"/>
          </a:xfrm>
        </p:spPr>
        <p:txBody>
          <a:bodyPr wrap="square" lIns="91440" tIns="45720" rIns="91440" bIns="45720" numCol="1" anchorCtr="0" compatLnSpc="1">
            <a:prstTxWarp prst="textNoShape">
              <a:avLst/>
            </a:prstTxWarp>
            <a:spAutoFit/>
          </a:bodyPr>
          <a:lstStyle/>
          <a:p>
            <a:pPr eaLnBrk="1" hangingPunct="1"/>
            <a:r>
              <a:rPr lang="en-GB" sz="4400" cap="none" smtClean="0">
                <a:latin typeface="Calibri" pitchFamily="34" charset="0"/>
              </a:rPr>
              <a:t>4. EXAMPLES OF ‘HYBRID PBL’</a:t>
            </a:r>
            <a:br>
              <a:rPr lang="en-GB" sz="4400" cap="none" smtClean="0">
                <a:latin typeface="Calibri" pitchFamily="34" charset="0"/>
              </a:rPr>
            </a:br>
            <a:endParaRPr lang="en-GB" sz="4400" cap="none" smtClean="0">
              <a:latin typeface="Calibri" pitchFamily="34" charset="0"/>
            </a:endParaRPr>
          </a:p>
        </p:txBody>
      </p:sp>
      <p:sp>
        <p:nvSpPr>
          <p:cNvPr id="61442" name="Subtitle 2"/>
          <p:cNvSpPr>
            <a:spLocks noGrp="1"/>
          </p:cNvSpPr>
          <p:nvPr>
            <p:ph type="subTitle" idx="1"/>
          </p:nvPr>
        </p:nvSpPr>
        <p:spPr>
          <a:xfrm>
            <a:off x="2286000" y="5003800"/>
            <a:ext cx="6172200" cy="1371600"/>
          </a:xfrm>
        </p:spPr>
        <p:txBody>
          <a:bodyPr/>
          <a:lstStyle/>
          <a:p>
            <a:pPr eaLnBrk="1" hangingPunct="1">
              <a:buClr>
                <a:srgbClr val="7FD13B"/>
              </a:buClr>
            </a:pPr>
            <a:endParaRPr lang="en-GB" sz="2800" b="0" smtClean="0">
              <a:solidFill>
                <a:srgbClr val="4E5B6F"/>
              </a:solidFill>
              <a:latin typeface="Calibri" pitchFamily="34" charset="0"/>
            </a:endParaRPr>
          </a:p>
          <a:p>
            <a:pPr eaLnBrk="1" hangingPunct="1"/>
            <a:endParaRPr lang="en-GB" smtClean="0">
              <a:latin typeface="Century Schoolbook"/>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6" descr="photos June 08 147.jpg"/>
          <p:cNvPicPr>
            <a:picLocks noChangeAspect="1"/>
          </p:cNvPicPr>
          <p:nvPr/>
        </p:nvPicPr>
        <p:blipFill>
          <a:blip r:embed="rId3">
            <a:lum bright="10000"/>
          </a:blip>
          <a:srcRect/>
          <a:stretch>
            <a:fillRect/>
          </a:stretch>
        </p:blipFill>
        <p:spPr bwMode="auto">
          <a:xfrm>
            <a:off x="0" y="0"/>
            <a:ext cx="9144000" cy="6858000"/>
          </a:xfrm>
          <a:prstGeom prst="rect">
            <a:avLst/>
          </a:prstGeom>
          <a:noFill/>
          <a:ln w="9525">
            <a:noFill/>
            <a:miter lim="800000"/>
            <a:headEnd/>
            <a:tailEnd/>
          </a:ln>
        </p:spPr>
      </p:pic>
      <p:sp>
        <p:nvSpPr>
          <p:cNvPr id="13314" name="Title 1"/>
          <p:cNvSpPr>
            <a:spLocks noGrp="1"/>
          </p:cNvSpPr>
          <p:nvPr>
            <p:ph type="ctrTitle" idx="4294967295"/>
          </p:nvPr>
        </p:nvSpPr>
        <p:spPr bwMode="auto">
          <a:xfrm>
            <a:off x="684213" y="260350"/>
            <a:ext cx="7772400" cy="936625"/>
          </a:xfrm>
          <a:noFill/>
        </p:spPr>
        <p:txBody>
          <a:bodyPr wrap="square" lIns="91440" tIns="45720" rIns="91440" bIns="45720" numCol="1" anchor="ctr" anchorCtr="0" compatLnSpc="1">
            <a:prstTxWarp prst="textNoShape">
              <a:avLst/>
            </a:prstTxWarp>
          </a:bodyPr>
          <a:lstStyle/>
          <a:p>
            <a:pPr algn="ctr" eaLnBrk="1" hangingPunct="1"/>
            <a:r>
              <a:rPr lang="en-GB" sz="4400" b="1" cap="none" smtClean="0">
                <a:solidFill>
                  <a:srgbClr val="0070C0"/>
                </a:solidFill>
                <a:latin typeface="Calibri" pitchFamily="34" charset="0"/>
              </a:rPr>
              <a:t>Education for Sustainability</a:t>
            </a:r>
            <a:endParaRPr lang="en-US" sz="4400" b="1" cap="none" smtClean="0">
              <a:solidFill>
                <a:srgbClr val="0070C0"/>
              </a:solidFill>
              <a:latin typeface="Calibri" pitchFamily="34" charset="0"/>
            </a:endParaRPr>
          </a:p>
        </p:txBody>
      </p:sp>
      <p:sp>
        <p:nvSpPr>
          <p:cNvPr id="13315" name="Text Box 8"/>
          <p:cNvSpPr txBox="1">
            <a:spLocks noChangeArrowheads="1"/>
          </p:cNvSpPr>
          <p:nvPr/>
        </p:nvSpPr>
        <p:spPr bwMode="auto">
          <a:xfrm>
            <a:off x="179388" y="1125538"/>
            <a:ext cx="8805862" cy="2235200"/>
          </a:xfrm>
          <a:prstGeom prst="rect">
            <a:avLst/>
          </a:prstGeom>
          <a:solidFill>
            <a:schemeClr val="bg1">
              <a:alpha val="50195"/>
            </a:schemeClr>
          </a:solidFill>
          <a:ln w="9525">
            <a:solidFill>
              <a:schemeClr val="tx1"/>
            </a:solidFill>
            <a:miter lim="800000"/>
            <a:headEnd/>
            <a:tailEnd/>
          </a:ln>
        </p:spPr>
        <p:txBody>
          <a:bodyPr>
            <a:spAutoFit/>
          </a:bodyPr>
          <a:lstStyle/>
          <a:p>
            <a:pPr algn="ctr" eaLnBrk="0" hangingPunct="0">
              <a:spcBef>
                <a:spcPct val="20000"/>
              </a:spcBef>
              <a:buFont typeface="Arial" charset="0"/>
              <a:buNone/>
            </a:pPr>
            <a:r>
              <a:rPr lang="en-GB" sz="2000" i="1">
                <a:latin typeface="Arial" charset="0"/>
              </a:rPr>
              <a:t>“It is worth noting that (the destruction of the planet) is not the work of ignorant people.  Rather it is largely the results of work by people with BAs, BScs, LLBs, MBAs, and PhDs …Education can equip people to be more effective vandals of the earth.  If one listens carefully, it may even be possible to hear the Creation groan every year in late May when another batch of smart, degree-holding, but ecologically illiterate, </a:t>
            </a:r>
            <a:r>
              <a:rPr lang="en-US" sz="2000">
                <a:latin typeface="Arial" charset="0"/>
              </a:rPr>
              <a:t>Homo sapiens</a:t>
            </a:r>
            <a:r>
              <a:rPr lang="en-US" sz="2000" i="1">
                <a:latin typeface="Arial" charset="0"/>
              </a:rPr>
              <a:t> who are eager to succeed are launched into the biosphere”</a:t>
            </a:r>
            <a:r>
              <a:rPr lang="en-US" sz="2000">
                <a:latin typeface="Arial" charset="0"/>
              </a:rPr>
              <a:t>. </a:t>
            </a:r>
            <a:r>
              <a:rPr lang="en-US" sz="1600">
                <a:latin typeface="Arial" charset="0"/>
              </a:rPr>
              <a:t>– David Orr, 1994</a:t>
            </a:r>
            <a:endParaRPr lang="en-GB" sz="1600" b="1">
              <a:latin typeface="Arial"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idx="4294967295"/>
          </p:nvPr>
        </p:nvSpPr>
        <p:spPr bwMode="auto">
          <a:xfrm>
            <a:off x="457200" y="274638"/>
            <a:ext cx="7467600" cy="706437"/>
          </a:xfrm>
          <a:noFill/>
        </p:spPr>
        <p:txBody>
          <a:bodyPr wrap="square" lIns="91440" tIns="45720" rIns="91440" bIns="45720" numCol="1" anchor="ctr" anchorCtr="0" compatLnSpc="1">
            <a:prstTxWarp prst="textNoShape">
              <a:avLst/>
            </a:prstTxWarp>
          </a:bodyPr>
          <a:lstStyle/>
          <a:p>
            <a:r>
              <a:rPr lang="en-GB" sz="2800" b="1" cap="none" smtClean="0">
                <a:solidFill>
                  <a:srgbClr val="00B050"/>
                </a:solidFill>
              </a:rPr>
              <a:t>Greening Business-Keele University</a:t>
            </a:r>
            <a:endParaRPr lang="en-US" sz="2800" b="1" cap="none" smtClean="0">
              <a:solidFill>
                <a:srgbClr val="00B050"/>
              </a:solidFill>
            </a:endParaRPr>
          </a:p>
        </p:txBody>
      </p:sp>
      <p:sp>
        <p:nvSpPr>
          <p:cNvPr id="3" name="Content Placeholder 2"/>
          <p:cNvSpPr>
            <a:spLocks noGrp="1"/>
          </p:cNvSpPr>
          <p:nvPr>
            <p:ph sz="half" idx="4294967295"/>
          </p:nvPr>
        </p:nvSpPr>
        <p:spPr>
          <a:xfrm>
            <a:off x="457200" y="1052736"/>
            <a:ext cx="3682752" cy="5544616"/>
          </a:xfrm>
        </p:spPr>
        <p:txBody>
          <a:bodyPr rtlCol="0">
            <a:normAutofit fontScale="92500"/>
          </a:bodyPr>
          <a:lstStyle/>
          <a:p>
            <a:pPr marL="342900" indent="-342900" eaLnBrk="1" fontAlgn="auto" hangingPunct="1">
              <a:spcBef>
                <a:spcPct val="20000"/>
              </a:spcBef>
              <a:spcAft>
                <a:spcPts val="0"/>
              </a:spcAft>
              <a:buClrTx/>
              <a:buSzTx/>
              <a:buFont typeface="Arial" pitchFamily="34" charset="0"/>
              <a:buChar char="•"/>
              <a:defRPr/>
            </a:pPr>
            <a:r>
              <a:rPr lang="en-GB" dirty="0" smtClean="0">
                <a:solidFill>
                  <a:srgbClr val="C00000"/>
                </a:solidFill>
                <a:latin typeface="+mn-lt"/>
              </a:rPr>
              <a:t>The module:</a:t>
            </a:r>
          </a:p>
          <a:p>
            <a:pPr marL="742950" lvl="1" indent="-285750" eaLnBrk="1" fontAlgn="auto" hangingPunct="1">
              <a:spcAft>
                <a:spcPts val="0"/>
              </a:spcAft>
              <a:buClrTx/>
              <a:buSzTx/>
              <a:buFont typeface="Arial" pitchFamily="34" charset="0"/>
              <a:buChar char="–"/>
              <a:defRPr/>
            </a:pPr>
            <a:r>
              <a:rPr lang="en-GB" sz="2000" dirty="0" smtClean="0">
                <a:latin typeface="+mn-lt"/>
              </a:rPr>
              <a:t>15 credits, 12 weeks</a:t>
            </a:r>
          </a:p>
          <a:p>
            <a:pPr marL="742950" lvl="1" indent="-285750" eaLnBrk="1" fontAlgn="auto" hangingPunct="1">
              <a:spcAft>
                <a:spcPts val="0"/>
              </a:spcAft>
              <a:buClrTx/>
              <a:buSzTx/>
              <a:buFont typeface="Arial" pitchFamily="34" charset="0"/>
              <a:buChar char="–"/>
              <a:defRPr/>
            </a:pPr>
            <a:r>
              <a:rPr lang="en-GB" sz="2000" dirty="0" smtClean="0">
                <a:latin typeface="+mn-lt"/>
              </a:rPr>
              <a:t>Mixed-subject cohort </a:t>
            </a:r>
          </a:p>
          <a:p>
            <a:pPr marL="742950" lvl="1" indent="-285750" eaLnBrk="1" fontAlgn="auto" hangingPunct="1">
              <a:spcAft>
                <a:spcPts val="0"/>
              </a:spcAft>
              <a:buClrTx/>
              <a:buSzTx/>
              <a:buFont typeface="Arial" pitchFamily="34" charset="0"/>
              <a:buChar char="–"/>
              <a:defRPr/>
            </a:pPr>
            <a:r>
              <a:rPr lang="en-GB" sz="2000" dirty="0" smtClean="0">
                <a:latin typeface="+mn-lt"/>
              </a:rPr>
              <a:t>Groups of 4</a:t>
            </a:r>
          </a:p>
          <a:p>
            <a:pPr marL="3886200" lvl="8" indent="-228600">
              <a:buClrTx/>
              <a:buFont typeface="Arial" pitchFamily="34" charset="0"/>
              <a:buChar char="•"/>
              <a:defRPr/>
            </a:pPr>
            <a:endParaRPr lang="en-GB" dirty="0" smtClean="0">
              <a:solidFill>
                <a:schemeClr val="tx1"/>
              </a:solidFill>
            </a:endParaRPr>
          </a:p>
          <a:p>
            <a:pPr marL="342900" indent="-342900" eaLnBrk="1" fontAlgn="auto" hangingPunct="1">
              <a:spcBef>
                <a:spcPct val="20000"/>
              </a:spcBef>
              <a:spcAft>
                <a:spcPts val="0"/>
              </a:spcAft>
              <a:buClrTx/>
              <a:buSzTx/>
              <a:buFont typeface="Arial" pitchFamily="34" charset="0"/>
              <a:buChar char="•"/>
              <a:defRPr/>
            </a:pPr>
            <a:r>
              <a:rPr lang="en-GB" dirty="0" smtClean="0">
                <a:solidFill>
                  <a:srgbClr val="C00000"/>
                </a:solidFill>
                <a:latin typeface="+mn-lt"/>
              </a:rPr>
              <a:t>Different </a:t>
            </a:r>
            <a:r>
              <a:rPr lang="en-GB" dirty="0" err="1" smtClean="0">
                <a:solidFill>
                  <a:srgbClr val="C00000"/>
                </a:solidFill>
                <a:latin typeface="+mn-lt"/>
              </a:rPr>
              <a:t>pbl</a:t>
            </a:r>
            <a:r>
              <a:rPr lang="en-GB" dirty="0" smtClean="0">
                <a:solidFill>
                  <a:srgbClr val="C00000"/>
                </a:solidFill>
                <a:latin typeface="+mn-lt"/>
              </a:rPr>
              <a:t> briefs </a:t>
            </a:r>
            <a:r>
              <a:rPr lang="en-GB" sz="2000" dirty="0" smtClean="0">
                <a:latin typeface="+mn-lt"/>
              </a:rPr>
              <a:t>around improving University’s sustainability performance</a:t>
            </a:r>
            <a:endParaRPr lang="en-GB" dirty="0" smtClean="0">
              <a:latin typeface="+mn-lt"/>
            </a:endParaRPr>
          </a:p>
          <a:p>
            <a:pPr marL="342900" indent="-342900" eaLnBrk="1" fontAlgn="auto" hangingPunct="1">
              <a:spcBef>
                <a:spcPct val="20000"/>
              </a:spcBef>
              <a:spcAft>
                <a:spcPts val="0"/>
              </a:spcAft>
              <a:buClrTx/>
              <a:buSzTx/>
              <a:buFont typeface="Arial" pitchFamily="34" charset="0"/>
              <a:buChar char="•"/>
              <a:defRPr/>
            </a:pPr>
            <a:r>
              <a:rPr lang="en-GB" dirty="0" smtClean="0">
                <a:solidFill>
                  <a:srgbClr val="C00000"/>
                </a:solidFill>
                <a:latin typeface="+mn-lt"/>
              </a:rPr>
              <a:t>Research</a:t>
            </a:r>
          </a:p>
          <a:p>
            <a:pPr marL="709613" lvl="1" indent="-342900" eaLnBrk="1" fontAlgn="auto" hangingPunct="1">
              <a:spcAft>
                <a:spcPts val="0"/>
              </a:spcAft>
              <a:buClrTx/>
              <a:buSzTx/>
              <a:buFont typeface="Arial" pitchFamily="34" charset="0"/>
              <a:buChar char="•"/>
              <a:defRPr/>
            </a:pPr>
            <a:r>
              <a:rPr lang="en-GB" dirty="0" smtClean="0">
                <a:latin typeface="+mn-lt"/>
              </a:rPr>
              <a:t>Relevant sustainability issues</a:t>
            </a:r>
          </a:p>
          <a:p>
            <a:pPr marL="709613" lvl="1" indent="-342900" eaLnBrk="1" fontAlgn="auto" hangingPunct="1">
              <a:spcAft>
                <a:spcPts val="0"/>
              </a:spcAft>
              <a:buClrTx/>
              <a:buSzTx/>
              <a:buFont typeface="Arial" pitchFamily="34" charset="0"/>
              <a:buChar char="•"/>
              <a:defRPr/>
            </a:pPr>
            <a:r>
              <a:rPr lang="en-GB" dirty="0" smtClean="0">
                <a:latin typeface="+mn-lt"/>
              </a:rPr>
              <a:t>Best practice</a:t>
            </a:r>
          </a:p>
          <a:p>
            <a:pPr marL="709613" lvl="1" indent="-342900" eaLnBrk="1" fontAlgn="auto" hangingPunct="1">
              <a:spcAft>
                <a:spcPts val="0"/>
              </a:spcAft>
              <a:buClrTx/>
              <a:buSzTx/>
              <a:buFont typeface="Arial" pitchFamily="34" charset="0"/>
              <a:buChar char="•"/>
              <a:defRPr/>
            </a:pPr>
            <a:r>
              <a:rPr lang="en-GB" dirty="0" smtClean="0">
                <a:latin typeface="+mn-lt"/>
              </a:rPr>
              <a:t>Current institutional practice</a:t>
            </a:r>
          </a:p>
          <a:p>
            <a:pPr marL="709613" lvl="1" indent="-342900" eaLnBrk="1" fontAlgn="auto" hangingPunct="1">
              <a:spcAft>
                <a:spcPts val="0"/>
              </a:spcAft>
              <a:buClrTx/>
              <a:buSzTx/>
              <a:buFont typeface="Arial" pitchFamily="34" charset="0"/>
              <a:buChar char="•"/>
              <a:defRPr/>
            </a:pPr>
            <a:r>
              <a:rPr lang="en-GB" dirty="0" smtClean="0">
                <a:latin typeface="+mn-lt"/>
              </a:rPr>
              <a:t>Justified recommendations</a:t>
            </a:r>
          </a:p>
          <a:p>
            <a:pPr marL="342900" indent="-342900" eaLnBrk="1" fontAlgn="auto" hangingPunct="1">
              <a:spcBef>
                <a:spcPct val="20000"/>
              </a:spcBef>
              <a:spcAft>
                <a:spcPts val="0"/>
              </a:spcAft>
              <a:buClrTx/>
              <a:buSzTx/>
              <a:buFont typeface="Arial" pitchFamily="34" charset="0"/>
              <a:buChar char="•"/>
              <a:defRPr/>
            </a:pPr>
            <a:endParaRPr lang="en-GB" dirty="0" smtClean="0">
              <a:latin typeface="+mn-lt"/>
            </a:endParaRPr>
          </a:p>
        </p:txBody>
      </p:sp>
      <p:sp>
        <p:nvSpPr>
          <p:cNvPr id="4" name="Content Placeholder 3"/>
          <p:cNvSpPr>
            <a:spLocks noGrp="1"/>
          </p:cNvSpPr>
          <p:nvPr>
            <p:ph sz="half" idx="4294967295"/>
          </p:nvPr>
        </p:nvSpPr>
        <p:spPr>
          <a:xfrm>
            <a:off x="4224660" y="1033686"/>
            <a:ext cx="4474840" cy="5544616"/>
          </a:xfrm>
        </p:spPr>
        <p:txBody>
          <a:bodyPr rtlCol="0">
            <a:normAutofit/>
          </a:bodyPr>
          <a:lstStyle/>
          <a:p>
            <a:pPr marL="342900" indent="-342900" eaLnBrk="1" fontAlgn="auto" hangingPunct="1">
              <a:spcBef>
                <a:spcPct val="20000"/>
              </a:spcBef>
              <a:spcAft>
                <a:spcPts val="0"/>
              </a:spcAft>
              <a:buClrTx/>
              <a:buSzTx/>
              <a:buFont typeface="Arial" pitchFamily="34" charset="0"/>
              <a:buChar char="•"/>
              <a:defRPr/>
            </a:pPr>
            <a:r>
              <a:rPr lang="en-GB" dirty="0" smtClean="0">
                <a:solidFill>
                  <a:srgbClr val="C00000"/>
                </a:solidFill>
                <a:latin typeface="+mn-lt"/>
              </a:rPr>
              <a:t>How?</a:t>
            </a:r>
          </a:p>
          <a:p>
            <a:pPr marL="742950" lvl="1" indent="-285750" eaLnBrk="1" fontAlgn="auto" hangingPunct="1">
              <a:spcAft>
                <a:spcPts val="0"/>
              </a:spcAft>
              <a:buClrTx/>
              <a:buSzTx/>
              <a:buFont typeface="Arial" pitchFamily="34" charset="0"/>
              <a:buChar char="–"/>
              <a:defRPr/>
            </a:pPr>
            <a:r>
              <a:rPr lang="en-GB" sz="2000" dirty="0" smtClean="0">
                <a:latin typeface="+mn-lt"/>
              </a:rPr>
              <a:t>‘Content’ delivered by podcast</a:t>
            </a:r>
          </a:p>
          <a:p>
            <a:pPr marL="742950" lvl="1" indent="-285750" eaLnBrk="1" fontAlgn="auto" hangingPunct="1">
              <a:spcAft>
                <a:spcPts val="0"/>
              </a:spcAft>
              <a:buClrTx/>
              <a:buSzTx/>
              <a:buFont typeface="Arial" pitchFamily="34" charset="0"/>
              <a:buChar char="–"/>
              <a:defRPr/>
            </a:pPr>
            <a:r>
              <a:rPr lang="en-GB" sz="2000" dirty="0" smtClean="0">
                <a:latin typeface="+mn-lt"/>
              </a:rPr>
              <a:t>I-class group discussion</a:t>
            </a:r>
          </a:p>
          <a:p>
            <a:pPr marL="742950" lvl="1" indent="-285750" eaLnBrk="1" fontAlgn="auto" hangingPunct="1">
              <a:spcAft>
                <a:spcPts val="0"/>
              </a:spcAft>
              <a:buClrTx/>
              <a:buSzTx/>
              <a:buFont typeface="Arial" pitchFamily="34" charset="0"/>
              <a:buChar char="–"/>
              <a:defRPr/>
            </a:pPr>
            <a:r>
              <a:rPr lang="en-GB" sz="2000" dirty="0" smtClean="0">
                <a:latin typeface="+mn-lt"/>
              </a:rPr>
              <a:t>Trial PBL scenario</a:t>
            </a:r>
          </a:p>
          <a:p>
            <a:pPr marL="742950" lvl="1" indent="-285750" eaLnBrk="1" fontAlgn="auto" hangingPunct="1">
              <a:spcAft>
                <a:spcPts val="0"/>
              </a:spcAft>
              <a:buClrTx/>
              <a:buSzTx/>
              <a:buFont typeface="Arial" pitchFamily="34" charset="0"/>
              <a:buChar char="–"/>
              <a:defRPr/>
            </a:pPr>
            <a:r>
              <a:rPr lang="en-GB" sz="2000" dirty="0" smtClean="0">
                <a:latin typeface="+mn-lt"/>
              </a:rPr>
              <a:t>7 week assessed </a:t>
            </a:r>
            <a:r>
              <a:rPr lang="en-GB" sz="2000" dirty="0" err="1" smtClean="0">
                <a:latin typeface="+mn-lt"/>
              </a:rPr>
              <a:t>pbl</a:t>
            </a:r>
            <a:r>
              <a:rPr lang="en-GB" sz="2000" dirty="0" smtClean="0">
                <a:latin typeface="+mn-lt"/>
              </a:rPr>
              <a:t> project</a:t>
            </a:r>
            <a:endParaRPr lang="en-US" sz="2000" dirty="0" smtClean="0">
              <a:latin typeface="+mn-lt"/>
            </a:endParaRPr>
          </a:p>
          <a:p>
            <a:pPr marL="3886200" lvl="8" indent="-228600">
              <a:buClrTx/>
              <a:buFont typeface="Arial" pitchFamily="34" charset="0"/>
              <a:buChar char="•"/>
              <a:defRPr/>
            </a:pPr>
            <a:endParaRPr lang="en-GB" dirty="0" smtClean="0">
              <a:solidFill>
                <a:schemeClr val="tx1"/>
              </a:solidFill>
            </a:endParaRPr>
          </a:p>
          <a:p>
            <a:pPr marL="342900" indent="-342900" eaLnBrk="1" fontAlgn="auto" hangingPunct="1">
              <a:spcBef>
                <a:spcPct val="20000"/>
              </a:spcBef>
              <a:spcAft>
                <a:spcPts val="0"/>
              </a:spcAft>
              <a:buClrTx/>
              <a:buSzTx/>
              <a:buFont typeface="Arial" pitchFamily="34" charset="0"/>
              <a:buChar char="•"/>
              <a:defRPr/>
            </a:pPr>
            <a:r>
              <a:rPr lang="en-GB" dirty="0" smtClean="0">
                <a:solidFill>
                  <a:srgbClr val="C00000"/>
                </a:solidFill>
                <a:latin typeface="+mn-lt"/>
              </a:rPr>
              <a:t>Assessment:</a:t>
            </a:r>
          </a:p>
          <a:p>
            <a:pPr marL="742950" lvl="1" indent="-285750" eaLnBrk="1" fontAlgn="auto" hangingPunct="1">
              <a:spcAft>
                <a:spcPts val="0"/>
              </a:spcAft>
              <a:buClrTx/>
              <a:buSzTx/>
              <a:buFont typeface="Arial" pitchFamily="34" charset="0"/>
              <a:buChar char="–"/>
              <a:defRPr/>
            </a:pPr>
            <a:r>
              <a:rPr lang="en-GB" sz="2000" dirty="0" smtClean="0">
                <a:latin typeface="+mn-lt"/>
              </a:rPr>
              <a:t>Group 5 min video summarising findings and recommendations</a:t>
            </a:r>
          </a:p>
          <a:p>
            <a:pPr marL="742950" lvl="1" indent="-285750" eaLnBrk="1" fontAlgn="auto" hangingPunct="1">
              <a:spcAft>
                <a:spcPts val="0"/>
              </a:spcAft>
              <a:buClrTx/>
              <a:buSzTx/>
              <a:buFont typeface="Arial" pitchFamily="34" charset="0"/>
              <a:buChar char="–"/>
              <a:defRPr/>
            </a:pPr>
            <a:r>
              <a:rPr lang="en-GB" sz="2000" dirty="0" smtClean="0">
                <a:latin typeface="+mn-lt"/>
              </a:rPr>
              <a:t>Presented in front of University managers</a:t>
            </a:r>
          </a:p>
          <a:p>
            <a:pPr marL="742950" lvl="1" indent="-285750" eaLnBrk="1" fontAlgn="auto" hangingPunct="1">
              <a:spcAft>
                <a:spcPts val="0"/>
              </a:spcAft>
              <a:buClrTx/>
              <a:buSzTx/>
              <a:buFont typeface="Arial" pitchFamily="34" charset="0"/>
              <a:buChar char="–"/>
              <a:defRPr/>
            </a:pPr>
            <a:r>
              <a:rPr lang="en-GB" sz="2000" dirty="0" smtClean="0">
                <a:latin typeface="+mn-lt"/>
              </a:rPr>
              <a:t>Individual reflected diary</a:t>
            </a:r>
          </a:p>
          <a:p>
            <a:pPr marL="742950" lvl="1" indent="-285750" eaLnBrk="1" fontAlgn="auto" hangingPunct="1">
              <a:spcAft>
                <a:spcPts val="0"/>
              </a:spcAft>
              <a:buClrTx/>
              <a:buSzTx/>
              <a:buFont typeface="Arial" pitchFamily="34" charset="0"/>
              <a:buChar char="–"/>
              <a:defRPr/>
            </a:pPr>
            <a:endParaRPr lang="en-GB" sz="2000" dirty="0" smtClean="0">
              <a:latin typeface="+mn-lt"/>
            </a:endParaRPr>
          </a:p>
        </p:txBody>
      </p:sp>
      <p:pic>
        <p:nvPicPr>
          <p:cNvPr id="63492" name="Picture 5" descr="C:\Documents and Settings\gga45\My Documents\NTFS-Greening Business\Keele Logo2.jpg"/>
          <p:cNvPicPr>
            <a:picLocks noChangeAspect="1" noChangeArrowheads="1"/>
          </p:cNvPicPr>
          <p:nvPr/>
        </p:nvPicPr>
        <p:blipFill>
          <a:blip r:embed="rId3"/>
          <a:srcRect/>
          <a:stretch>
            <a:fillRect/>
          </a:stretch>
        </p:blipFill>
        <p:spPr bwMode="auto">
          <a:xfrm>
            <a:off x="6858000" y="0"/>
            <a:ext cx="2286000" cy="1000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smtClean="0"/>
              <a:t>Example Scenarios</a:t>
            </a:r>
            <a:endParaRPr lang="en-GB" dirty="0"/>
          </a:p>
        </p:txBody>
      </p:sp>
      <p:sp>
        <p:nvSpPr>
          <p:cNvPr id="65538" name="Content Placeholder 2"/>
          <p:cNvSpPr>
            <a:spLocks noGrp="1"/>
          </p:cNvSpPr>
          <p:nvPr>
            <p:ph sz="quarter" idx="1"/>
          </p:nvPr>
        </p:nvSpPr>
        <p:spPr>
          <a:xfrm>
            <a:off x="457200" y="1600200"/>
            <a:ext cx="7467600" cy="4873625"/>
          </a:xfrm>
        </p:spPr>
        <p:txBody>
          <a:bodyPr/>
          <a:lstStyle/>
          <a:p>
            <a:endParaRPr lang="en-GB" smtClean="0"/>
          </a:p>
        </p:txBody>
      </p:sp>
      <p:pic>
        <p:nvPicPr>
          <p:cNvPr id="65539" name="Picture 4"/>
          <p:cNvPicPr>
            <a:picLocks noChangeAspect="1" noChangeArrowheads="1"/>
          </p:cNvPicPr>
          <p:nvPr/>
        </p:nvPicPr>
        <p:blipFill>
          <a:blip r:embed="rId2"/>
          <a:srcRect l="28351" t="18904" r="27942" b="16960"/>
          <a:stretch>
            <a:fillRect/>
          </a:stretch>
        </p:blipFill>
        <p:spPr bwMode="auto">
          <a:xfrm>
            <a:off x="358775" y="0"/>
            <a:ext cx="8316913" cy="686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5"/>
          <p:cNvPicPr>
            <a:picLocks noChangeAspect="1" noChangeArrowheads="1"/>
          </p:cNvPicPr>
          <p:nvPr/>
        </p:nvPicPr>
        <p:blipFill>
          <a:blip r:embed="rId2"/>
          <a:srcRect l="11024" t="44800" r="53137" b="16975"/>
          <a:stretch>
            <a:fillRect/>
          </a:stretch>
        </p:blipFill>
        <p:spPr bwMode="auto">
          <a:xfrm>
            <a:off x="250825" y="260350"/>
            <a:ext cx="6554788" cy="3932238"/>
          </a:xfrm>
          <a:prstGeom prst="rect">
            <a:avLst/>
          </a:prstGeom>
          <a:noFill/>
          <a:ln w="9525">
            <a:solidFill>
              <a:schemeClr val="tx1"/>
            </a:solidFill>
            <a:miter lim="800000"/>
            <a:headEnd/>
            <a:tailEnd/>
          </a:ln>
        </p:spPr>
      </p:pic>
      <p:pic>
        <p:nvPicPr>
          <p:cNvPr id="102406" name="Picture 6"/>
          <p:cNvPicPr>
            <a:picLocks noChangeAspect="1" noChangeArrowheads="1"/>
          </p:cNvPicPr>
          <p:nvPr/>
        </p:nvPicPr>
        <p:blipFill>
          <a:blip r:embed="rId3"/>
          <a:srcRect l="53551" t="29401" r="11005" b="25795"/>
          <a:stretch>
            <a:fillRect/>
          </a:stretch>
        </p:blipFill>
        <p:spPr bwMode="auto">
          <a:xfrm>
            <a:off x="2484438" y="1700213"/>
            <a:ext cx="6481762" cy="4610100"/>
          </a:xfrm>
          <a:prstGeom prst="rect">
            <a:avLst/>
          </a:prstGeom>
          <a:noFill/>
          <a:ln w="9525">
            <a:solidFill>
              <a:schemeClr val="tx1"/>
            </a:solidFill>
            <a:miter lim="800000"/>
            <a:headEnd/>
            <a:tailEnd/>
          </a:ln>
        </p:spPr>
      </p:pic>
      <p:pic>
        <p:nvPicPr>
          <p:cNvPr id="102407" name="Picture 7"/>
          <p:cNvPicPr>
            <a:picLocks noChangeAspect="1" noChangeArrowheads="1"/>
          </p:cNvPicPr>
          <p:nvPr/>
        </p:nvPicPr>
        <p:blipFill>
          <a:blip r:embed="rId4"/>
          <a:srcRect l="53156" t="23100" r="11005" b="34195"/>
          <a:stretch>
            <a:fillRect/>
          </a:stretch>
        </p:blipFill>
        <p:spPr bwMode="auto">
          <a:xfrm>
            <a:off x="611188" y="2205038"/>
            <a:ext cx="6554787" cy="4392612"/>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idx="4294967295"/>
          </p:nvPr>
        </p:nvSpPr>
        <p:spPr bwMode="auto">
          <a:xfrm>
            <a:off x="468313" y="260350"/>
            <a:ext cx="7467600" cy="706438"/>
          </a:xfrm>
          <a:noFill/>
        </p:spPr>
        <p:txBody>
          <a:bodyPr wrap="square" lIns="91440" tIns="45720" rIns="91440" bIns="45720" numCol="1" anchor="ctr" anchorCtr="0" compatLnSpc="1">
            <a:prstTxWarp prst="textNoShape">
              <a:avLst/>
            </a:prstTxWarp>
          </a:bodyPr>
          <a:lstStyle/>
          <a:p>
            <a:r>
              <a:rPr lang="en-GB" sz="2500" b="1" cap="none" smtClean="0">
                <a:solidFill>
                  <a:srgbClr val="00B050"/>
                </a:solidFill>
              </a:rPr>
              <a:t>Greening the Campus –</a:t>
            </a:r>
            <a:br>
              <a:rPr lang="en-GB" sz="2500" b="1" cap="none" smtClean="0">
                <a:solidFill>
                  <a:srgbClr val="00B050"/>
                </a:solidFill>
              </a:rPr>
            </a:br>
            <a:r>
              <a:rPr lang="en-GB" sz="2500" b="1" cap="none" smtClean="0">
                <a:solidFill>
                  <a:srgbClr val="00B050"/>
                </a:solidFill>
              </a:rPr>
              <a:t>Staffordshire University</a:t>
            </a:r>
            <a:endParaRPr lang="en-US" sz="2500" b="1" cap="none" smtClean="0">
              <a:solidFill>
                <a:srgbClr val="00B050"/>
              </a:solidFill>
            </a:endParaRPr>
          </a:p>
        </p:txBody>
      </p:sp>
      <p:sp>
        <p:nvSpPr>
          <p:cNvPr id="3" name="Content Placeholder 2"/>
          <p:cNvSpPr>
            <a:spLocks noGrp="1"/>
          </p:cNvSpPr>
          <p:nvPr>
            <p:ph sz="half" idx="4294967295"/>
          </p:nvPr>
        </p:nvSpPr>
        <p:spPr>
          <a:xfrm>
            <a:off x="457200" y="1052736"/>
            <a:ext cx="3682752" cy="5544616"/>
          </a:xfrm>
        </p:spPr>
        <p:txBody>
          <a:bodyPr rtlCol="0">
            <a:normAutofit/>
          </a:bodyPr>
          <a:lstStyle/>
          <a:p>
            <a:pPr marL="342900" indent="-342900" eaLnBrk="1" fontAlgn="auto" hangingPunct="1">
              <a:spcBef>
                <a:spcPct val="20000"/>
              </a:spcBef>
              <a:spcAft>
                <a:spcPts val="0"/>
              </a:spcAft>
              <a:buClrTx/>
              <a:buSzTx/>
              <a:buFont typeface="Arial" pitchFamily="34" charset="0"/>
              <a:buChar char="•"/>
              <a:defRPr/>
            </a:pPr>
            <a:r>
              <a:rPr lang="en-GB" dirty="0" smtClean="0">
                <a:solidFill>
                  <a:srgbClr val="C00000"/>
                </a:solidFill>
                <a:latin typeface="+mn-lt"/>
              </a:rPr>
              <a:t>The module:</a:t>
            </a:r>
          </a:p>
          <a:p>
            <a:pPr marL="742950" lvl="1" indent="-285750" eaLnBrk="1" fontAlgn="auto" hangingPunct="1">
              <a:spcAft>
                <a:spcPts val="0"/>
              </a:spcAft>
              <a:buClrTx/>
              <a:buSzTx/>
              <a:buFont typeface="Arial" pitchFamily="34" charset="0"/>
              <a:buChar char="–"/>
              <a:defRPr/>
            </a:pPr>
            <a:r>
              <a:rPr lang="en-GB" sz="2000" dirty="0" smtClean="0">
                <a:latin typeface="+mn-lt"/>
              </a:rPr>
              <a:t>15 credits, 13 weeks</a:t>
            </a:r>
          </a:p>
          <a:p>
            <a:pPr marL="742950" lvl="1" indent="-285750" eaLnBrk="1" fontAlgn="auto" hangingPunct="1">
              <a:spcAft>
                <a:spcPts val="0"/>
              </a:spcAft>
              <a:buClrTx/>
              <a:buSzTx/>
              <a:buFont typeface="Arial" pitchFamily="34" charset="0"/>
              <a:buChar char="–"/>
              <a:defRPr/>
            </a:pPr>
            <a:r>
              <a:rPr lang="en-GB" sz="2000" dirty="0" smtClean="0">
                <a:latin typeface="+mn-lt"/>
              </a:rPr>
              <a:t>Co-taught Level 4 / 5</a:t>
            </a:r>
          </a:p>
          <a:p>
            <a:pPr marL="742950" lvl="1" indent="-285750" eaLnBrk="1" fontAlgn="auto" hangingPunct="1">
              <a:spcAft>
                <a:spcPts val="0"/>
              </a:spcAft>
              <a:buClrTx/>
              <a:buSzTx/>
              <a:buFont typeface="Arial" pitchFamily="34" charset="0"/>
              <a:buChar char="–"/>
              <a:defRPr/>
            </a:pPr>
            <a:r>
              <a:rPr lang="en-GB" sz="2000" dirty="0" smtClean="0">
                <a:latin typeface="+mn-lt"/>
              </a:rPr>
              <a:t>Mixed-subject cohort </a:t>
            </a:r>
          </a:p>
          <a:p>
            <a:pPr marL="742950" lvl="1" indent="-285750" eaLnBrk="1" fontAlgn="auto" hangingPunct="1">
              <a:spcAft>
                <a:spcPts val="0"/>
              </a:spcAft>
              <a:buClrTx/>
              <a:buSzTx/>
              <a:buFont typeface="Arial" pitchFamily="34" charset="0"/>
              <a:buChar char="–"/>
              <a:defRPr/>
            </a:pPr>
            <a:r>
              <a:rPr lang="en-GB" sz="2000" dirty="0" smtClean="0">
                <a:latin typeface="+mn-lt"/>
              </a:rPr>
              <a:t>4 teams</a:t>
            </a:r>
          </a:p>
          <a:p>
            <a:pPr marL="3886200" lvl="8" indent="-228600">
              <a:buClrTx/>
              <a:buFont typeface="Arial" pitchFamily="34" charset="0"/>
              <a:buChar char="•"/>
              <a:defRPr/>
            </a:pPr>
            <a:endParaRPr lang="en-GB" dirty="0" smtClean="0">
              <a:solidFill>
                <a:schemeClr val="tx1"/>
              </a:solidFill>
            </a:endParaRPr>
          </a:p>
          <a:p>
            <a:pPr marL="342900" indent="-342900" eaLnBrk="1" fontAlgn="auto" hangingPunct="1">
              <a:spcBef>
                <a:spcPct val="20000"/>
              </a:spcBef>
              <a:spcAft>
                <a:spcPts val="0"/>
              </a:spcAft>
              <a:buClrTx/>
              <a:buSzTx/>
              <a:buFont typeface="Arial" pitchFamily="34" charset="0"/>
              <a:buChar char="•"/>
              <a:defRPr/>
            </a:pPr>
            <a:r>
              <a:rPr lang="en-GB" dirty="0" smtClean="0">
                <a:solidFill>
                  <a:srgbClr val="C00000"/>
                </a:solidFill>
                <a:latin typeface="+mn-lt"/>
              </a:rPr>
              <a:t>Authentic, </a:t>
            </a:r>
            <a:r>
              <a:rPr lang="en-GB" dirty="0" err="1" smtClean="0">
                <a:solidFill>
                  <a:srgbClr val="C00000"/>
                </a:solidFill>
                <a:latin typeface="+mn-lt"/>
              </a:rPr>
              <a:t>pbl</a:t>
            </a:r>
            <a:r>
              <a:rPr lang="en-GB" dirty="0" smtClean="0">
                <a:solidFill>
                  <a:srgbClr val="C00000"/>
                </a:solidFill>
                <a:latin typeface="+mn-lt"/>
              </a:rPr>
              <a:t> brief:</a:t>
            </a:r>
          </a:p>
          <a:p>
            <a:pPr marL="342900" indent="0" eaLnBrk="1" fontAlgn="auto" hangingPunct="1">
              <a:spcBef>
                <a:spcPct val="20000"/>
              </a:spcBef>
              <a:spcAft>
                <a:spcPts val="0"/>
              </a:spcAft>
              <a:buClrTx/>
              <a:buSzTx/>
              <a:buFont typeface="Arial" pitchFamily="34" charset="0"/>
              <a:buNone/>
              <a:defRPr/>
            </a:pPr>
            <a:r>
              <a:rPr lang="en-GB" sz="2000" i="1" dirty="0" smtClean="0">
                <a:solidFill>
                  <a:srgbClr val="00B050"/>
                </a:solidFill>
                <a:latin typeface="+mn-lt"/>
              </a:rPr>
              <a:t>Informing and changing the sustainability behaviours of first year students</a:t>
            </a:r>
          </a:p>
          <a:p>
            <a:pPr marL="742950" lvl="1" indent="-285750" eaLnBrk="1" fontAlgn="auto" hangingPunct="1">
              <a:spcAft>
                <a:spcPts val="0"/>
              </a:spcAft>
              <a:buClrTx/>
              <a:buSzTx/>
              <a:buFont typeface="Arial" pitchFamily="34" charset="0"/>
              <a:buChar char="–"/>
              <a:defRPr/>
            </a:pPr>
            <a:r>
              <a:rPr lang="en-GB" sz="2000" dirty="0" smtClean="0">
                <a:latin typeface="+mn-lt"/>
              </a:rPr>
              <a:t>Themes: biodiversity, waste, energy, food</a:t>
            </a:r>
          </a:p>
        </p:txBody>
      </p:sp>
      <p:sp>
        <p:nvSpPr>
          <p:cNvPr id="4" name="Content Placeholder 3"/>
          <p:cNvSpPr>
            <a:spLocks noGrp="1"/>
          </p:cNvSpPr>
          <p:nvPr>
            <p:ph sz="half" idx="4294967295"/>
          </p:nvPr>
        </p:nvSpPr>
        <p:spPr>
          <a:xfrm>
            <a:off x="4224660" y="1033686"/>
            <a:ext cx="4474840" cy="5544616"/>
          </a:xfrm>
        </p:spPr>
        <p:txBody>
          <a:bodyPr rtlCol="0">
            <a:normAutofit/>
          </a:bodyPr>
          <a:lstStyle/>
          <a:p>
            <a:pPr marL="342900" indent="-342900" eaLnBrk="1" fontAlgn="auto" hangingPunct="1">
              <a:spcBef>
                <a:spcPct val="20000"/>
              </a:spcBef>
              <a:spcAft>
                <a:spcPts val="0"/>
              </a:spcAft>
              <a:buClrTx/>
              <a:buSzTx/>
              <a:buFont typeface="Arial" pitchFamily="34" charset="0"/>
              <a:buChar char="•"/>
              <a:defRPr/>
            </a:pPr>
            <a:r>
              <a:rPr lang="en-GB" dirty="0" smtClean="0">
                <a:solidFill>
                  <a:srgbClr val="C00000"/>
                </a:solidFill>
                <a:latin typeface="+mn-lt"/>
              </a:rPr>
              <a:t>How?</a:t>
            </a:r>
          </a:p>
          <a:p>
            <a:pPr marL="742950" lvl="1" indent="-285750" eaLnBrk="1" fontAlgn="auto" hangingPunct="1">
              <a:spcAft>
                <a:spcPts val="0"/>
              </a:spcAft>
              <a:buClrTx/>
              <a:buSzTx/>
              <a:buFont typeface="Arial" pitchFamily="34" charset="0"/>
              <a:buChar char="–"/>
              <a:defRPr/>
            </a:pPr>
            <a:r>
              <a:rPr lang="en-GB" sz="2000" dirty="0" smtClean="0">
                <a:latin typeface="+mn-lt"/>
              </a:rPr>
              <a:t>Early tutor led context sessions</a:t>
            </a:r>
          </a:p>
          <a:p>
            <a:pPr marL="742950" lvl="1" indent="-285750" eaLnBrk="1" fontAlgn="auto" hangingPunct="1">
              <a:spcAft>
                <a:spcPts val="0"/>
              </a:spcAft>
              <a:buClrTx/>
              <a:buSzTx/>
              <a:buFont typeface="Arial" pitchFamily="34" charset="0"/>
              <a:buChar char="–"/>
              <a:defRPr/>
            </a:pPr>
            <a:r>
              <a:rPr lang="en-GB" sz="2000" dirty="0" smtClean="0">
                <a:latin typeface="+mn-lt"/>
              </a:rPr>
              <a:t>Mid-module student group investigation sessions</a:t>
            </a:r>
          </a:p>
          <a:p>
            <a:pPr marL="742950" lvl="1" indent="-285750" eaLnBrk="1" fontAlgn="auto" hangingPunct="1">
              <a:spcAft>
                <a:spcPts val="0"/>
              </a:spcAft>
              <a:buClrTx/>
              <a:buSzTx/>
              <a:buFont typeface="Arial" pitchFamily="34" charset="0"/>
              <a:buChar char="–"/>
              <a:defRPr/>
            </a:pPr>
            <a:r>
              <a:rPr lang="en-GB" sz="2000" dirty="0" smtClean="0">
                <a:latin typeface="+mn-lt"/>
              </a:rPr>
              <a:t>End-module findings conference </a:t>
            </a:r>
            <a:endParaRPr lang="en-US" sz="2000" dirty="0" smtClean="0">
              <a:latin typeface="+mn-lt"/>
            </a:endParaRPr>
          </a:p>
          <a:p>
            <a:pPr marL="3886200" lvl="8" indent="-228600">
              <a:buClrTx/>
              <a:buFont typeface="Arial" pitchFamily="34" charset="0"/>
              <a:buChar char="•"/>
              <a:defRPr/>
            </a:pPr>
            <a:endParaRPr lang="en-GB" dirty="0" smtClean="0">
              <a:solidFill>
                <a:schemeClr val="tx1"/>
              </a:solidFill>
            </a:endParaRPr>
          </a:p>
          <a:p>
            <a:pPr marL="342900" indent="-342900" eaLnBrk="1" fontAlgn="auto" hangingPunct="1">
              <a:spcBef>
                <a:spcPct val="20000"/>
              </a:spcBef>
              <a:spcAft>
                <a:spcPts val="0"/>
              </a:spcAft>
              <a:buClrTx/>
              <a:buSzTx/>
              <a:buFont typeface="Arial" pitchFamily="34" charset="0"/>
              <a:buChar char="•"/>
              <a:defRPr/>
            </a:pPr>
            <a:r>
              <a:rPr lang="en-GB" dirty="0" smtClean="0">
                <a:solidFill>
                  <a:srgbClr val="C00000"/>
                </a:solidFill>
                <a:latin typeface="+mn-lt"/>
              </a:rPr>
              <a:t>Assessment:</a:t>
            </a:r>
          </a:p>
          <a:p>
            <a:pPr marL="742950" lvl="1" indent="-285750" eaLnBrk="1" fontAlgn="auto" hangingPunct="1">
              <a:spcAft>
                <a:spcPts val="0"/>
              </a:spcAft>
              <a:buClrTx/>
              <a:buSzTx/>
              <a:buFont typeface="Arial" pitchFamily="34" charset="0"/>
              <a:buChar char="–"/>
              <a:defRPr/>
            </a:pPr>
            <a:r>
              <a:rPr lang="en-GB" sz="2000" dirty="0" smtClean="0">
                <a:latin typeface="+mn-lt"/>
              </a:rPr>
              <a:t>3 min awareness raising video clip</a:t>
            </a:r>
          </a:p>
          <a:p>
            <a:pPr marL="742950" lvl="1" indent="-285750" eaLnBrk="1" fontAlgn="auto" hangingPunct="1">
              <a:spcAft>
                <a:spcPts val="0"/>
              </a:spcAft>
              <a:buClrTx/>
              <a:buSzTx/>
              <a:buFont typeface="Arial" pitchFamily="34" charset="0"/>
              <a:buChar char="–"/>
              <a:defRPr/>
            </a:pPr>
            <a:r>
              <a:rPr lang="en-GB" sz="2000" dirty="0" smtClean="0">
                <a:latin typeface="+mn-lt"/>
              </a:rPr>
              <a:t>Student newspaper article</a:t>
            </a:r>
          </a:p>
          <a:p>
            <a:pPr marL="742950" lvl="1" indent="-285750" eaLnBrk="1" fontAlgn="auto" hangingPunct="1">
              <a:spcAft>
                <a:spcPts val="0"/>
              </a:spcAft>
              <a:buClrTx/>
              <a:buSzTx/>
              <a:buFont typeface="Arial" pitchFamily="34" charset="0"/>
              <a:buChar char="–"/>
              <a:defRPr/>
            </a:pPr>
            <a:r>
              <a:rPr lang="en-GB" sz="2000" dirty="0" smtClean="0">
                <a:latin typeface="+mn-lt"/>
              </a:rPr>
              <a:t>Follow-up intervention action plan</a:t>
            </a:r>
          </a:p>
          <a:p>
            <a:pPr marL="742950" lvl="1" indent="-285750" eaLnBrk="1" fontAlgn="auto" hangingPunct="1">
              <a:spcAft>
                <a:spcPts val="0"/>
              </a:spcAft>
              <a:buClrTx/>
              <a:buSzTx/>
              <a:buFont typeface="Arial" pitchFamily="34" charset="0"/>
              <a:buChar char="–"/>
              <a:defRPr/>
            </a:pPr>
            <a:r>
              <a:rPr lang="en-GB" sz="2000" dirty="0" smtClean="0">
                <a:latin typeface="+mn-lt"/>
              </a:rPr>
              <a:t>Individual reflected diary</a:t>
            </a:r>
          </a:p>
          <a:p>
            <a:pPr marL="742950" lvl="1" indent="-285750" eaLnBrk="1" fontAlgn="auto" hangingPunct="1">
              <a:spcAft>
                <a:spcPts val="0"/>
              </a:spcAft>
              <a:buClrTx/>
              <a:buSzTx/>
              <a:buFont typeface="Arial" pitchFamily="34" charset="0"/>
              <a:buChar char="–"/>
              <a:defRPr/>
            </a:pPr>
            <a:r>
              <a:rPr lang="en-GB" sz="2000" dirty="0" smtClean="0">
                <a:latin typeface="+mn-lt"/>
              </a:rPr>
              <a:t>Peer assessment</a:t>
            </a:r>
            <a:endParaRPr lang="en-US" sz="2000" dirty="0">
              <a:latin typeface="+mn-lt"/>
            </a:endParaRPr>
          </a:p>
        </p:txBody>
      </p:sp>
      <p:pic>
        <p:nvPicPr>
          <p:cNvPr id="67588" name="Picture 2"/>
          <p:cNvPicPr>
            <a:picLocks noChangeAspect="1" noChangeArrowheads="1"/>
          </p:cNvPicPr>
          <p:nvPr/>
        </p:nvPicPr>
        <p:blipFill>
          <a:blip r:embed="rId3"/>
          <a:srcRect/>
          <a:stretch>
            <a:fillRect/>
          </a:stretch>
        </p:blipFill>
        <p:spPr bwMode="auto">
          <a:xfrm>
            <a:off x="7315200" y="0"/>
            <a:ext cx="1828800" cy="1169988"/>
          </a:xfrm>
          <a:prstGeom prst="rect">
            <a:avLst/>
          </a:prstGeom>
          <a:noFill/>
          <a:ln w="9525">
            <a:noFill/>
            <a:miter lim="800000"/>
            <a:headEnd/>
            <a:tailEnd/>
          </a:ln>
        </p:spPr>
      </p:pic>
      <p:pic>
        <p:nvPicPr>
          <p:cNvPr id="67589" name="Picture 4"/>
          <p:cNvPicPr>
            <a:picLocks noChangeAspect="1"/>
          </p:cNvPicPr>
          <p:nvPr/>
        </p:nvPicPr>
        <p:blipFill>
          <a:blip r:embed="rId4"/>
          <a:srcRect/>
          <a:stretch>
            <a:fillRect/>
          </a:stretch>
        </p:blipFill>
        <p:spPr bwMode="auto">
          <a:xfrm>
            <a:off x="395288" y="5329238"/>
            <a:ext cx="1947862" cy="1285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634" name="Picture 11"/>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9635" name="Title 1"/>
          <p:cNvSpPr>
            <a:spLocks noGrp="1"/>
          </p:cNvSpPr>
          <p:nvPr>
            <p:ph type="title" idx="4294967295"/>
          </p:nvPr>
        </p:nvSpPr>
        <p:spPr bwMode="auto">
          <a:xfrm>
            <a:off x="0" y="130175"/>
            <a:ext cx="9144000" cy="850900"/>
          </a:xfrm>
          <a:solidFill>
            <a:schemeClr val="bg1"/>
          </a:solidFill>
        </p:spPr>
        <p:txBody>
          <a:bodyPr wrap="square" lIns="91440" tIns="45720" rIns="91440" bIns="45720" numCol="1" anchor="ctr" anchorCtr="0" compatLnSpc="1">
            <a:prstTxWarp prst="textNoShape">
              <a:avLst/>
            </a:prstTxWarp>
          </a:bodyPr>
          <a:lstStyle/>
          <a:p>
            <a:pPr algn="ctr"/>
            <a:r>
              <a:rPr lang="en-GB" sz="2800" b="1" cap="none" smtClean="0">
                <a:solidFill>
                  <a:srgbClr val="00B050"/>
                </a:solidFill>
              </a:rPr>
              <a:t>Project Managing Humanitarian Aid - Manchester University</a:t>
            </a:r>
            <a:endParaRPr lang="en-US" sz="2800" b="1" cap="none" smtClean="0">
              <a:solidFill>
                <a:srgbClr val="00B050"/>
              </a:solidFill>
            </a:endParaRPr>
          </a:p>
        </p:txBody>
      </p:sp>
      <p:pic>
        <p:nvPicPr>
          <p:cNvPr id="69636" name="Picture 6" descr="C:\Documents and Settings\gga45\My Documents\NTFS-Greening Business\Manchester Logo.jpg"/>
          <p:cNvPicPr>
            <a:picLocks noChangeAspect="1" noChangeArrowheads="1"/>
          </p:cNvPicPr>
          <p:nvPr/>
        </p:nvPicPr>
        <p:blipFill>
          <a:blip r:embed="rId4"/>
          <a:srcRect/>
          <a:stretch>
            <a:fillRect/>
          </a:stretch>
        </p:blipFill>
        <p:spPr bwMode="auto">
          <a:xfrm>
            <a:off x="6677025" y="5734050"/>
            <a:ext cx="2071688" cy="928688"/>
          </a:xfrm>
          <a:prstGeom prst="rect">
            <a:avLst/>
          </a:prstGeom>
          <a:noFill/>
          <a:ln w="9525">
            <a:noFill/>
            <a:miter lim="800000"/>
            <a:headEnd/>
            <a:tailEnd/>
          </a:ln>
        </p:spPr>
      </p:pic>
      <p:sp>
        <p:nvSpPr>
          <p:cNvPr id="69637" name="Text Box 7"/>
          <p:cNvSpPr txBox="1">
            <a:spLocks noChangeArrowheads="1"/>
          </p:cNvSpPr>
          <p:nvPr/>
        </p:nvSpPr>
        <p:spPr bwMode="auto">
          <a:xfrm>
            <a:off x="684213" y="1052513"/>
            <a:ext cx="3621087" cy="1676400"/>
          </a:xfrm>
          <a:prstGeom prst="rect">
            <a:avLst/>
          </a:prstGeom>
          <a:solidFill>
            <a:schemeClr val="bg1">
              <a:alpha val="70195"/>
            </a:schemeClr>
          </a:solidFill>
          <a:ln w="9525">
            <a:noFill/>
            <a:miter lim="800000"/>
            <a:headEnd/>
            <a:tailEnd/>
          </a:ln>
        </p:spPr>
        <p:txBody>
          <a:bodyPr>
            <a:spAutoFit/>
          </a:bodyPr>
          <a:lstStyle/>
          <a:p>
            <a:r>
              <a:rPr lang="en-GB" sz="2400">
                <a:solidFill>
                  <a:schemeClr val="accent2"/>
                </a:solidFill>
              </a:rPr>
              <a:t>The module:</a:t>
            </a:r>
          </a:p>
          <a:p>
            <a:pPr>
              <a:buFontTx/>
              <a:buChar char="-"/>
            </a:pPr>
            <a:r>
              <a:rPr lang="en-GB" sz="2000"/>
              <a:t>M-level</a:t>
            </a:r>
          </a:p>
          <a:p>
            <a:pPr>
              <a:buFontTx/>
              <a:buChar char="-"/>
            </a:pPr>
            <a:r>
              <a:rPr lang="en-GB" sz="2000"/>
              <a:t>Short group projects</a:t>
            </a:r>
          </a:p>
          <a:p>
            <a:pPr>
              <a:buFontTx/>
              <a:buChar char="-"/>
            </a:pPr>
            <a:r>
              <a:rPr lang="en-GB" sz="2000"/>
              <a:t>Interdisciplinary and multicultural groups</a:t>
            </a:r>
          </a:p>
        </p:txBody>
      </p:sp>
      <p:sp>
        <p:nvSpPr>
          <p:cNvPr id="69638" name="Text Box 8"/>
          <p:cNvSpPr txBox="1">
            <a:spLocks noChangeArrowheads="1"/>
          </p:cNvSpPr>
          <p:nvPr/>
        </p:nvSpPr>
        <p:spPr bwMode="auto">
          <a:xfrm>
            <a:off x="684213" y="3068638"/>
            <a:ext cx="3621087" cy="3505200"/>
          </a:xfrm>
          <a:prstGeom prst="rect">
            <a:avLst/>
          </a:prstGeom>
          <a:solidFill>
            <a:schemeClr val="bg1">
              <a:alpha val="70195"/>
            </a:schemeClr>
          </a:solidFill>
          <a:ln w="9525">
            <a:noFill/>
            <a:miter lim="800000"/>
            <a:headEnd/>
            <a:tailEnd/>
          </a:ln>
        </p:spPr>
        <p:txBody>
          <a:bodyPr>
            <a:spAutoFit/>
          </a:bodyPr>
          <a:lstStyle/>
          <a:p>
            <a:r>
              <a:rPr lang="en-GB" sz="2400">
                <a:solidFill>
                  <a:schemeClr val="accent2"/>
                </a:solidFill>
              </a:rPr>
              <a:t>PBL briefs:</a:t>
            </a:r>
          </a:p>
          <a:p>
            <a:r>
              <a:rPr lang="en-GB" sz="2000" i="1"/>
              <a:t>Different Humanitarian aid scenarios</a:t>
            </a:r>
          </a:p>
          <a:p>
            <a:endParaRPr lang="en-GB" sz="2000" i="1"/>
          </a:p>
          <a:p>
            <a:r>
              <a:rPr lang="en-GB" sz="2000"/>
              <a:t>Covers concepts of stakeholder engagement, interaction of economic, environmental, legal, political, social and technical aspects of setting up humanitarian aid projects</a:t>
            </a:r>
          </a:p>
        </p:txBody>
      </p:sp>
      <p:sp>
        <p:nvSpPr>
          <p:cNvPr id="69639" name="Text Box 9"/>
          <p:cNvSpPr txBox="1">
            <a:spLocks noChangeArrowheads="1"/>
          </p:cNvSpPr>
          <p:nvPr/>
        </p:nvSpPr>
        <p:spPr bwMode="auto">
          <a:xfrm>
            <a:off x="4787900" y="1196975"/>
            <a:ext cx="3621088" cy="1066800"/>
          </a:xfrm>
          <a:prstGeom prst="rect">
            <a:avLst/>
          </a:prstGeom>
          <a:solidFill>
            <a:schemeClr val="bg1">
              <a:alpha val="70195"/>
            </a:schemeClr>
          </a:solidFill>
          <a:ln w="9525">
            <a:noFill/>
            <a:miter lim="800000"/>
            <a:headEnd/>
            <a:tailEnd/>
          </a:ln>
        </p:spPr>
        <p:txBody>
          <a:bodyPr>
            <a:spAutoFit/>
          </a:bodyPr>
          <a:lstStyle/>
          <a:p>
            <a:r>
              <a:rPr lang="en-GB" sz="2400">
                <a:solidFill>
                  <a:schemeClr val="accent2"/>
                </a:solidFill>
              </a:rPr>
              <a:t>How?</a:t>
            </a:r>
          </a:p>
          <a:p>
            <a:r>
              <a:rPr lang="en-GB" sz="2000"/>
              <a:t>-Traditional PBL process</a:t>
            </a:r>
          </a:p>
          <a:p>
            <a:r>
              <a:rPr lang="en-GB" sz="2000"/>
              <a:t>-One entirely online scenario</a:t>
            </a:r>
          </a:p>
        </p:txBody>
      </p:sp>
      <p:sp>
        <p:nvSpPr>
          <p:cNvPr id="69640" name="Text Box 10"/>
          <p:cNvSpPr txBox="1">
            <a:spLocks noChangeArrowheads="1"/>
          </p:cNvSpPr>
          <p:nvPr/>
        </p:nvSpPr>
        <p:spPr bwMode="auto">
          <a:xfrm>
            <a:off x="4932363" y="2924175"/>
            <a:ext cx="3621087" cy="1676400"/>
          </a:xfrm>
          <a:prstGeom prst="rect">
            <a:avLst/>
          </a:prstGeom>
          <a:solidFill>
            <a:schemeClr val="bg1">
              <a:alpha val="70195"/>
            </a:schemeClr>
          </a:solidFill>
          <a:ln w="9525">
            <a:noFill/>
            <a:miter lim="800000"/>
            <a:headEnd/>
            <a:tailEnd/>
          </a:ln>
        </p:spPr>
        <p:txBody>
          <a:bodyPr>
            <a:spAutoFit/>
          </a:bodyPr>
          <a:lstStyle/>
          <a:p>
            <a:r>
              <a:rPr lang="en-GB" sz="2400">
                <a:solidFill>
                  <a:schemeClr val="accent2"/>
                </a:solidFill>
              </a:rPr>
              <a:t>Assessment:</a:t>
            </a:r>
          </a:p>
          <a:p>
            <a:r>
              <a:rPr lang="en-GB" sz="2000"/>
              <a:t>-Group report – modified by peer assessment of individual contributions</a:t>
            </a:r>
          </a:p>
          <a:p>
            <a:r>
              <a:rPr lang="en-GB" sz="2000"/>
              <a:t>-Reflective report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r>
              <a:rPr lang="en-GB" sz="4000" b="1" cap="none" smtClean="0">
                <a:solidFill>
                  <a:srgbClr val="0070C0"/>
                </a:solidFill>
              </a:rPr>
              <a:t>How do students benefit?</a:t>
            </a:r>
          </a:p>
        </p:txBody>
      </p:sp>
      <p:sp>
        <p:nvSpPr>
          <p:cNvPr id="71682" name="Rectangle 3"/>
          <p:cNvSpPr>
            <a:spLocks noGrp="1"/>
          </p:cNvSpPr>
          <p:nvPr>
            <p:ph type="body" idx="4294967295"/>
          </p:nvPr>
        </p:nvSpPr>
        <p:spPr/>
        <p:txBody>
          <a:bodyPr/>
          <a:lstStyle/>
          <a:p>
            <a:r>
              <a:rPr lang="en-GB" sz="3200" b="1" smtClean="0">
                <a:solidFill>
                  <a:srgbClr val="0070C0"/>
                </a:solidFill>
              </a:rPr>
              <a:t>Enable students to be more effective in their future career:</a:t>
            </a:r>
          </a:p>
          <a:p>
            <a:pPr lvl="1"/>
            <a:r>
              <a:rPr lang="en-GB" sz="2800" smtClean="0"/>
              <a:t>Working collaboratively with a diverse range of people</a:t>
            </a:r>
          </a:p>
          <a:p>
            <a:pPr lvl="1"/>
            <a:r>
              <a:rPr lang="en-GB" sz="2800" smtClean="0"/>
              <a:t>Tackling projects where they have no prior knowledge</a:t>
            </a:r>
          </a:p>
          <a:p>
            <a:pPr lvl="1"/>
            <a:r>
              <a:rPr lang="en-GB" sz="2800" smtClean="0"/>
              <a:t>Handling complexity and uncertainty</a:t>
            </a:r>
          </a:p>
          <a:p>
            <a:pPr lvl="1"/>
            <a:r>
              <a:rPr lang="en-GB" sz="2800" smtClean="0"/>
              <a:t>Rigorous approach to researching, critically, analysing information sources</a:t>
            </a:r>
          </a:p>
          <a:p>
            <a:endParaRPr lang="en-GB" sz="320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ctrTitle"/>
          </p:nvPr>
        </p:nvSpPr>
        <p:spPr bwMode="auto">
          <a:xfrm>
            <a:off x="1928813" y="2022475"/>
            <a:ext cx="6715125" cy="2101850"/>
          </a:xfrm>
        </p:spPr>
        <p:txBody>
          <a:bodyPr wrap="square" lIns="91440" tIns="45720" rIns="91440" bIns="45720" numCol="1" anchorCtr="0" compatLnSpc="1">
            <a:prstTxWarp prst="textNoShape">
              <a:avLst/>
            </a:prstTxWarp>
            <a:spAutoFit/>
          </a:bodyPr>
          <a:lstStyle/>
          <a:p>
            <a:pPr eaLnBrk="1" hangingPunct="1"/>
            <a:r>
              <a:rPr lang="en-GB" sz="4400" cap="none" smtClean="0">
                <a:solidFill>
                  <a:srgbClr val="0070C0"/>
                </a:solidFill>
                <a:latin typeface="Calibri" pitchFamily="34" charset="0"/>
              </a:rPr>
              <a:t>5. LINKING PBL TO OTHER HE AGENDAS AND GRADUATE ATTRIBUTES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4"/>
          <p:cNvPicPr>
            <a:picLocks noChangeAspect="1" noChangeArrowheads="1"/>
          </p:cNvPicPr>
          <p:nvPr/>
        </p:nvPicPr>
        <p:blipFill>
          <a:blip r:embed="rId3">
            <a:lum bright="12000"/>
          </a:blip>
          <a:srcRect/>
          <a:stretch>
            <a:fillRect/>
          </a:stretch>
        </p:blipFill>
        <p:spPr bwMode="auto">
          <a:xfrm>
            <a:off x="0" y="0"/>
            <a:ext cx="9144000" cy="6858000"/>
          </a:xfrm>
          <a:prstGeom prst="rect">
            <a:avLst/>
          </a:prstGeom>
          <a:noFill/>
          <a:ln w="9525">
            <a:noFill/>
            <a:miter lim="800000"/>
            <a:headEnd/>
            <a:tailEnd/>
          </a:ln>
        </p:spPr>
      </p:pic>
      <p:sp>
        <p:nvSpPr>
          <p:cNvPr id="74754" name="Title 1"/>
          <p:cNvSpPr>
            <a:spLocks noGrp="1"/>
          </p:cNvSpPr>
          <p:nvPr>
            <p:ph type="title"/>
          </p:nvPr>
        </p:nvSpPr>
        <p:spPr bwMode="auto">
          <a:xfrm>
            <a:off x="0" y="274638"/>
            <a:ext cx="9144000" cy="633412"/>
          </a:xfrm>
          <a:solidFill>
            <a:schemeClr val="bg1"/>
          </a:solidFill>
        </p:spPr>
        <p:txBody>
          <a:bodyPr wrap="square" lIns="91440" tIns="45720" rIns="91440" bIns="45720" numCol="1" anchorCtr="0" compatLnSpc="1">
            <a:prstTxWarp prst="textNoShape">
              <a:avLst/>
            </a:prstTxWarp>
          </a:bodyPr>
          <a:lstStyle/>
          <a:p>
            <a:pPr algn="ctr" eaLnBrk="1" hangingPunct="1"/>
            <a:r>
              <a:rPr lang="en-GB" sz="3600" b="1" cap="none" smtClean="0">
                <a:solidFill>
                  <a:srgbClr val="0070C0"/>
                </a:solidFill>
                <a:latin typeface="Calibri" pitchFamily="34" charset="0"/>
              </a:rPr>
              <a:t>Employability and professionalism</a:t>
            </a:r>
            <a:endParaRPr lang="en-GB" sz="3400" cap="none" smtClean="0">
              <a:latin typeface="Century Schoolbook"/>
            </a:endParaRPr>
          </a:p>
        </p:txBody>
      </p:sp>
      <p:sp>
        <p:nvSpPr>
          <p:cNvPr id="74755" name="Content Placeholder 2"/>
          <p:cNvSpPr>
            <a:spLocks noGrp="1"/>
          </p:cNvSpPr>
          <p:nvPr>
            <p:ph sz="quarter" idx="1"/>
          </p:nvPr>
        </p:nvSpPr>
        <p:spPr>
          <a:xfrm>
            <a:off x="900113" y="1484313"/>
            <a:ext cx="7467600" cy="3024187"/>
          </a:xfrm>
          <a:solidFill>
            <a:schemeClr val="bg1">
              <a:alpha val="70195"/>
            </a:schemeClr>
          </a:solidFill>
        </p:spPr>
        <p:txBody>
          <a:bodyPr/>
          <a:lstStyle/>
          <a:p>
            <a:pPr eaLnBrk="1" hangingPunct="1"/>
            <a:r>
              <a:rPr lang="en-GB" sz="2800" smtClean="0">
                <a:latin typeface="Calibri" pitchFamily="34" charset="0"/>
              </a:rPr>
              <a:t>Active learning and problem solving</a:t>
            </a:r>
          </a:p>
          <a:p>
            <a:pPr eaLnBrk="1" hangingPunct="1"/>
            <a:r>
              <a:rPr lang="en-GB" sz="2800" smtClean="0">
                <a:latin typeface="Calibri" pitchFamily="34" charset="0"/>
              </a:rPr>
              <a:t>Team working</a:t>
            </a:r>
          </a:p>
          <a:p>
            <a:pPr eaLnBrk="1" hangingPunct="1"/>
            <a:r>
              <a:rPr lang="en-GB" sz="2800" smtClean="0">
                <a:latin typeface="Calibri" pitchFamily="34" charset="0"/>
              </a:rPr>
              <a:t>Project management</a:t>
            </a:r>
          </a:p>
          <a:p>
            <a:pPr eaLnBrk="1" hangingPunct="1"/>
            <a:r>
              <a:rPr lang="en-GB" sz="2800" smtClean="0">
                <a:latin typeface="Calibri" pitchFamily="34" charset="0"/>
              </a:rPr>
              <a:t>Leadership</a:t>
            </a:r>
          </a:p>
          <a:p>
            <a:pPr eaLnBrk="1" hangingPunct="1"/>
            <a:r>
              <a:rPr lang="en-GB" sz="2800" smtClean="0">
                <a:latin typeface="Calibri" pitchFamily="34" charset="0"/>
              </a:rPr>
              <a:t>Developing a logical and analytical approach to unfamiliar situations</a:t>
            </a:r>
          </a:p>
          <a:p>
            <a:pPr eaLnBrk="1" hangingPunct="1"/>
            <a:endParaRPr lang="en-GB" sz="2800" smtClean="0">
              <a:latin typeface="Century Schoolbook"/>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5"/>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6802" name="Title 1"/>
          <p:cNvSpPr>
            <a:spLocks noGrp="1"/>
          </p:cNvSpPr>
          <p:nvPr>
            <p:ph type="title" idx="4294967295"/>
          </p:nvPr>
        </p:nvSpPr>
        <p:spPr bwMode="auto">
          <a:xfrm>
            <a:off x="0" y="692150"/>
            <a:ext cx="9144000" cy="633413"/>
          </a:xfrm>
          <a:solidFill>
            <a:schemeClr val="bg1"/>
          </a:solidFill>
        </p:spPr>
        <p:txBody>
          <a:bodyPr wrap="square" lIns="91440" tIns="45720" rIns="91440" bIns="45720" numCol="1" anchorCtr="0" compatLnSpc="1">
            <a:prstTxWarp prst="textNoShape">
              <a:avLst/>
            </a:prstTxWarp>
          </a:bodyPr>
          <a:lstStyle/>
          <a:p>
            <a:pPr algn="ctr" eaLnBrk="1" hangingPunct="1"/>
            <a:r>
              <a:rPr lang="en-GB" sz="3200" b="1" cap="none" smtClean="0">
                <a:solidFill>
                  <a:srgbClr val="0070C0"/>
                </a:solidFill>
                <a:latin typeface="Calibri" pitchFamily="34" charset="0"/>
              </a:rPr>
              <a:t>Employability and professionalism</a:t>
            </a:r>
            <a:endParaRPr lang="en-GB" cap="none" smtClean="0">
              <a:latin typeface="Century Schoolbook"/>
            </a:endParaRPr>
          </a:p>
        </p:txBody>
      </p:sp>
      <p:sp>
        <p:nvSpPr>
          <p:cNvPr id="76803" name="Content Placeholder 2"/>
          <p:cNvSpPr>
            <a:spLocks noGrp="1"/>
          </p:cNvSpPr>
          <p:nvPr>
            <p:ph sz="quarter" idx="4294967295"/>
          </p:nvPr>
        </p:nvSpPr>
        <p:spPr>
          <a:xfrm>
            <a:off x="1763713" y="1557338"/>
            <a:ext cx="4751387" cy="2881312"/>
          </a:xfrm>
          <a:solidFill>
            <a:schemeClr val="bg1">
              <a:alpha val="70195"/>
            </a:schemeClr>
          </a:solidFill>
        </p:spPr>
        <p:txBody>
          <a:bodyPr/>
          <a:lstStyle/>
          <a:p>
            <a:pPr eaLnBrk="1" hangingPunct="1"/>
            <a:r>
              <a:rPr lang="en-GB" smtClean="0">
                <a:latin typeface="Calibri" pitchFamily="34" charset="0"/>
              </a:rPr>
              <a:t>Critical reasoning and reflection</a:t>
            </a:r>
          </a:p>
          <a:p>
            <a:pPr eaLnBrk="1" hangingPunct="1"/>
            <a:r>
              <a:rPr lang="en-GB" smtClean="0">
                <a:latin typeface="Calibri" pitchFamily="34" charset="0"/>
              </a:rPr>
              <a:t>Negotiating and persuading skills</a:t>
            </a:r>
          </a:p>
          <a:p>
            <a:pPr eaLnBrk="1" hangingPunct="1"/>
            <a:r>
              <a:rPr lang="en-GB" smtClean="0">
                <a:latin typeface="Calibri" pitchFamily="34" charset="0"/>
              </a:rPr>
              <a:t>Group communication</a:t>
            </a:r>
          </a:p>
          <a:p>
            <a:pPr eaLnBrk="1" hangingPunct="1"/>
            <a:r>
              <a:rPr lang="en-GB" smtClean="0">
                <a:latin typeface="Calibri" pitchFamily="34" charset="0"/>
              </a:rPr>
              <a:t>Real-world scenarios</a:t>
            </a:r>
          </a:p>
          <a:p>
            <a:pPr eaLnBrk="1" hangingPunct="1"/>
            <a:r>
              <a:rPr lang="en-GB" smtClean="0">
                <a:latin typeface="Calibri" pitchFamily="34" charset="0"/>
              </a:rPr>
              <a:t>Audience focussed</a:t>
            </a:r>
          </a:p>
          <a:p>
            <a:pPr eaLnBrk="1" hangingPunct="1"/>
            <a:r>
              <a:rPr lang="en-GB" smtClean="0">
                <a:latin typeface="Calibri" pitchFamily="34" charset="0"/>
              </a:rPr>
              <a:t>Approaching professionals</a:t>
            </a:r>
          </a:p>
          <a:p>
            <a:pPr eaLnBrk="1" hangingPunct="1"/>
            <a:endParaRPr lang="en-GB" smtClean="0">
              <a:latin typeface="Century Schoolbook"/>
            </a:endParaRPr>
          </a:p>
        </p:txBody>
      </p:sp>
      <p:sp>
        <p:nvSpPr>
          <p:cNvPr id="76804" name="Text Box 4"/>
          <p:cNvSpPr txBox="1">
            <a:spLocks noChangeArrowheads="1"/>
          </p:cNvSpPr>
          <p:nvPr/>
        </p:nvSpPr>
        <p:spPr bwMode="auto">
          <a:xfrm>
            <a:off x="323850" y="4868863"/>
            <a:ext cx="8569325" cy="1577975"/>
          </a:xfrm>
          <a:prstGeom prst="rect">
            <a:avLst/>
          </a:prstGeom>
          <a:solidFill>
            <a:srgbClr val="CCFFCC">
              <a:alpha val="79999"/>
            </a:srgbClr>
          </a:solidFill>
          <a:ln w="25400">
            <a:solidFill>
              <a:srgbClr val="008000"/>
            </a:solidFill>
            <a:miter lim="800000"/>
            <a:headEnd/>
            <a:tailEnd/>
          </a:ln>
        </p:spPr>
        <p:txBody>
          <a:bodyPr>
            <a:spAutoFit/>
          </a:bodyPr>
          <a:lstStyle/>
          <a:p>
            <a:pPr algn="ctr"/>
            <a:r>
              <a:rPr lang="en-GB" sz="2400" i="1">
                <a:latin typeface="Arial" charset="0"/>
              </a:rPr>
              <a:t>“When we met Phil about the energy issues it was a really professional meeting and the topics we discussed were nicely in depth, really technical.  In some modules it’s still like school.  It’;s nice to be in a work-based environment”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5"/>
          <p:cNvPicPr>
            <a:picLocks noChangeAspect="1" noChangeArrowheads="1"/>
          </p:cNvPicPr>
          <p:nvPr/>
        </p:nvPicPr>
        <p:blipFill>
          <a:blip r:embed="rId3"/>
          <a:srcRect t="26013" b="1625"/>
          <a:stretch>
            <a:fillRect/>
          </a:stretch>
        </p:blipFill>
        <p:spPr bwMode="auto">
          <a:xfrm>
            <a:off x="0" y="0"/>
            <a:ext cx="9144000" cy="6858000"/>
          </a:xfrm>
          <a:prstGeom prst="rect">
            <a:avLst/>
          </a:prstGeom>
          <a:noFill/>
          <a:ln w="9525">
            <a:noFill/>
            <a:miter lim="800000"/>
            <a:headEnd/>
            <a:tailEnd/>
          </a:ln>
        </p:spPr>
      </p:pic>
      <p:sp>
        <p:nvSpPr>
          <p:cNvPr id="78850" name="Title 1"/>
          <p:cNvSpPr>
            <a:spLocks noGrp="1"/>
          </p:cNvSpPr>
          <p:nvPr>
            <p:ph type="title" idx="4294967295"/>
          </p:nvPr>
        </p:nvSpPr>
        <p:spPr bwMode="auto">
          <a:xfrm>
            <a:off x="0" y="260350"/>
            <a:ext cx="9144000" cy="720725"/>
          </a:xfrm>
          <a:solidFill>
            <a:schemeClr val="bg1"/>
          </a:solidFill>
        </p:spPr>
        <p:txBody>
          <a:bodyPr wrap="square" lIns="91440" tIns="45720" rIns="91440" bIns="45720" numCol="1" anchorCtr="0" compatLnSpc="1">
            <a:prstTxWarp prst="textNoShape">
              <a:avLst/>
            </a:prstTxWarp>
          </a:bodyPr>
          <a:lstStyle/>
          <a:p>
            <a:pPr algn="ctr" eaLnBrk="1" hangingPunct="1"/>
            <a:r>
              <a:rPr lang="en-GB" sz="4000" b="1" cap="none" smtClean="0">
                <a:solidFill>
                  <a:srgbClr val="0070C0"/>
                </a:solidFill>
                <a:latin typeface="Calibri" pitchFamily="34" charset="0"/>
              </a:rPr>
              <a:t>Internationalisation</a:t>
            </a:r>
            <a:endParaRPr lang="en-GB" sz="3800" cap="none" smtClean="0">
              <a:latin typeface="Century Schoolbook"/>
            </a:endParaRPr>
          </a:p>
        </p:txBody>
      </p:sp>
      <p:sp>
        <p:nvSpPr>
          <p:cNvPr id="78851" name="Content Placeholder 2"/>
          <p:cNvSpPr>
            <a:spLocks noGrp="1"/>
          </p:cNvSpPr>
          <p:nvPr>
            <p:ph sz="quarter" idx="4294967295"/>
          </p:nvPr>
        </p:nvSpPr>
        <p:spPr>
          <a:xfrm>
            <a:off x="457200" y="1484313"/>
            <a:ext cx="7467600" cy="1223962"/>
          </a:xfrm>
          <a:solidFill>
            <a:schemeClr val="bg1">
              <a:alpha val="79999"/>
            </a:schemeClr>
          </a:solidFill>
        </p:spPr>
        <p:txBody>
          <a:bodyPr/>
          <a:lstStyle/>
          <a:p>
            <a:pPr eaLnBrk="1" hangingPunct="1"/>
            <a:r>
              <a:rPr lang="en-GB" sz="3200" smtClean="0">
                <a:latin typeface="Century Schoolbook"/>
              </a:rPr>
              <a:t>Internationalised student cohorts</a:t>
            </a:r>
          </a:p>
          <a:p>
            <a:pPr eaLnBrk="1" hangingPunct="1"/>
            <a:r>
              <a:rPr lang="en-GB" sz="3200" smtClean="0">
                <a:latin typeface="Century Schoolbook"/>
              </a:rPr>
              <a:t>International real-world scenarios</a:t>
            </a:r>
          </a:p>
        </p:txBody>
      </p:sp>
      <p:sp>
        <p:nvSpPr>
          <p:cNvPr id="78852" name="Text Box 4"/>
          <p:cNvSpPr txBox="1">
            <a:spLocks noChangeArrowheads="1"/>
          </p:cNvSpPr>
          <p:nvPr/>
        </p:nvSpPr>
        <p:spPr bwMode="auto">
          <a:xfrm>
            <a:off x="592138" y="3160713"/>
            <a:ext cx="8083550" cy="971550"/>
          </a:xfrm>
          <a:prstGeom prst="rect">
            <a:avLst/>
          </a:prstGeom>
          <a:solidFill>
            <a:srgbClr val="CCFFCC">
              <a:alpha val="79999"/>
            </a:srgbClr>
          </a:solidFill>
          <a:ln w="25400">
            <a:solidFill>
              <a:srgbClr val="008000"/>
            </a:solidFill>
            <a:miter lim="800000"/>
            <a:headEnd/>
            <a:tailEnd/>
          </a:ln>
        </p:spPr>
        <p:txBody>
          <a:bodyPr>
            <a:spAutoFit/>
          </a:bodyPr>
          <a:lstStyle/>
          <a:p>
            <a:pPr algn="ctr"/>
            <a:r>
              <a:rPr lang="en-GB" i="1">
                <a:latin typeface="Arial" charset="0"/>
              </a:rPr>
              <a:t>“I really enjoyed this group….Our different cultural backgrounds and views really helped”</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6" descr="Lakes April 07 037"/>
          <p:cNvPicPr>
            <a:picLocks noChangeAspect="1" noChangeArrowheads="1"/>
          </p:cNvPicPr>
          <p:nvPr/>
        </p:nvPicPr>
        <p:blipFill>
          <a:blip r:embed="rId3"/>
          <a:srcRect/>
          <a:stretch>
            <a:fillRect/>
          </a:stretch>
        </p:blipFill>
        <p:spPr bwMode="auto">
          <a:xfrm>
            <a:off x="0" y="0"/>
            <a:ext cx="9144000" cy="6859588"/>
          </a:xfrm>
          <a:prstGeom prst="rect">
            <a:avLst/>
          </a:prstGeom>
          <a:noFill/>
          <a:ln w="9525">
            <a:noFill/>
            <a:miter lim="800000"/>
            <a:headEnd/>
            <a:tailEnd/>
          </a:ln>
        </p:spPr>
      </p:pic>
      <p:sp>
        <p:nvSpPr>
          <p:cNvPr id="15362" name="Title 1"/>
          <p:cNvSpPr>
            <a:spLocks noGrp="1"/>
          </p:cNvSpPr>
          <p:nvPr>
            <p:ph type="title" idx="4294967295"/>
          </p:nvPr>
        </p:nvSpPr>
        <p:spPr bwMode="auto">
          <a:xfrm>
            <a:off x="0" y="260350"/>
            <a:ext cx="9144000" cy="777875"/>
          </a:xfrm>
        </p:spPr>
        <p:txBody>
          <a:bodyPr wrap="square" lIns="91440" tIns="45720" rIns="91440" bIns="45720" numCol="1" anchor="ctr" anchorCtr="0" compatLnSpc="1">
            <a:prstTxWarp prst="textNoShape">
              <a:avLst/>
            </a:prstTxWarp>
            <a:normAutofit fontScale="90000"/>
          </a:bodyPr>
          <a:lstStyle/>
          <a:p>
            <a:pPr algn="ctr" eaLnBrk="1" hangingPunct="1">
              <a:defRPr/>
            </a:pPr>
            <a:r>
              <a:rPr lang="en-GB" sz="3400" b="1" i="1" cap="none" smtClean="0">
                <a:solidFill>
                  <a:schemeClr val="bg2"/>
                </a:solidFill>
                <a:latin typeface="Century Schoolbook"/>
              </a:rPr>
              <a:t>What is meant by ‘Sustainable Development’?</a:t>
            </a:r>
            <a:endParaRPr lang="en-US" sz="3400" b="1" i="1" cap="none" smtClean="0">
              <a:solidFill>
                <a:schemeClr val="bg2"/>
              </a:solidFill>
              <a:latin typeface="Century Schoolbook"/>
            </a:endParaRPr>
          </a:p>
        </p:txBody>
      </p:sp>
      <p:sp>
        <p:nvSpPr>
          <p:cNvPr id="17410" name="Content Placeholder 2"/>
          <p:cNvSpPr>
            <a:spLocks noGrp="1"/>
          </p:cNvSpPr>
          <p:nvPr>
            <p:ph idx="4294967295"/>
          </p:nvPr>
        </p:nvSpPr>
        <p:spPr>
          <a:xfrm>
            <a:off x="179388" y="1412875"/>
            <a:ext cx="8713787" cy="2160588"/>
          </a:xfrm>
          <a:solidFill>
            <a:schemeClr val="bg1">
              <a:alpha val="50195"/>
            </a:schemeClr>
          </a:solidFill>
          <a:ln w="31750">
            <a:solidFill>
              <a:schemeClr val="tx1"/>
            </a:solidFill>
          </a:ln>
        </p:spPr>
        <p:txBody>
          <a:bodyPr/>
          <a:lstStyle/>
          <a:p>
            <a:pPr eaLnBrk="1" hangingPunct="1">
              <a:buFont typeface="Wingdings" pitchFamily="2" charset="2"/>
              <a:buNone/>
            </a:pPr>
            <a:r>
              <a:rPr lang="en-GB" smtClean="0">
                <a:latin typeface="Century Schoolbook"/>
              </a:rPr>
              <a:t>The Classic ‘Brundtland’ definition.  Sustainable Development is development that:</a:t>
            </a:r>
          </a:p>
          <a:p>
            <a:pPr lvl="1" algn="ctr" eaLnBrk="1" hangingPunct="1">
              <a:buFont typeface="Wingdings 2" pitchFamily="18" charset="2"/>
              <a:buNone/>
            </a:pPr>
            <a:r>
              <a:rPr lang="en-GB" sz="2500" i="1" smtClean="0">
                <a:latin typeface="Century Schoolbook"/>
              </a:rPr>
              <a:t>‘meets the needs of the present without compromising the ability of future generations to meet their own needs’ </a:t>
            </a:r>
            <a:r>
              <a:rPr lang="en-GB" sz="1700" i="1" smtClean="0">
                <a:latin typeface="Century Schoolbook"/>
              </a:rPr>
              <a:t>(WCED, 1987)</a:t>
            </a:r>
            <a:endParaRPr lang="en-US" i="1" smtClean="0">
              <a:latin typeface="Century Schoolbook"/>
            </a:endParaRPr>
          </a:p>
        </p:txBody>
      </p:sp>
      <p:sp>
        <p:nvSpPr>
          <p:cNvPr id="15365" name="Content Placeholder 2"/>
          <p:cNvSpPr txBox="1">
            <a:spLocks/>
          </p:cNvSpPr>
          <p:nvPr/>
        </p:nvSpPr>
        <p:spPr bwMode="auto">
          <a:xfrm>
            <a:off x="250825" y="4005263"/>
            <a:ext cx="8713788" cy="1511300"/>
          </a:xfrm>
          <a:prstGeom prst="rect">
            <a:avLst/>
          </a:prstGeom>
          <a:solidFill>
            <a:srgbClr val="FFFF99">
              <a:alpha val="50195"/>
            </a:srgbClr>
          </a:solidFill>
          <a:ln w="31750">
            <a:solidFill>
              <a:srgbClr val="993300"/>
            </a:solidFill>
            <a:miter lim="800000"/>
            <a:headEnd/>
            <a:tailEnd/>
          </a:ln>
        </p:spPr>
        <p:txBody>
          <a:bodyPr/>
          <a:lstStyle/>
          <a:p>
            <a:pPr marL="342900" indent="-342900">
              <a:spcBef>
                <a:spcPct val="20000"/>
              </a:spcBef>
              <a:buFont typeface="Arial" charset="0"/>
              <a:buChar char="•"/>
            </a:pPr>
            <a:r>
              <a:rPr lang="en-US" i="1">
                <a:latin typeface="Calibri" pitchFamily="34" charset="0"/>
              </a:rPr>
              <a:t>‘Sustainability represents a condition whereby human and natural systems can continue indefinitely in a state of mutual well-being, security and survival’ </a:t>
            </a:r>
            <a:r>
              <a:rPr lang="en-US" sz="1800" i="1">
                <a:latin typeface="Calibri" pitchFamily="34" charset="0"/>
              </a:rPr>
              <a:t>(Jones et al., 2010)</a:t>
            </a:r>
            <a:endParaRPr lang="en-US" i="1">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nimBg="1"/>
      <p:bldP spid="1536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6"/>
          <p:cNvPicPr>
            <a:picLocks noChangeAspect="1" noChangeArrowheads="1"/>
          </p:cNvPicPr>
          <p:nvPr/>
        </p:nvPicPr>
        <p:blipFill>
          <a:blip r:embed="rId3"/>
          <a:srcRect r="1962"/>
          <a:stretch>
            <a:fillRect/>
          </a:stretch>
        </p:blipFill>
        <p:spPr bwMode="auto">
          <a:xfrm>
            <a:off x="0" y="0"/>
            <a:ext cx="9144000" cy="6858000"/>
          </a:xfrm>
          <a:prstGeom prst="rect">
            <a:avLst/>
          </a:prstGeom>
          <a:noFill/>
          <a:ln w="9525">
            <a:noFill/>
            <a:miter lim="800000"/>
            <a:headEnd/>
            <a:tailEnd/>
          </a:ln>
        </p:spPr>
      </p:pic>
      <p:sp>
        <p:nvSpPr>
          <p:cNvPr id="80898" name="Title 1"/>
          <p:cNvSpPr>
            <a:spLocks noGrp="1"/>
          </p:cNvSpPr>
          <p:nvPr>
            <p:ph type="title" idx="4294967295"/>
          </p:nvPr>
        </p:nvSpPr>
        <p:spPr bwMode="auto">
          <a:xfrm>
            <a:off x="0" y="274638"/>
            <a:ext cx="9144000" cy="633412"/>
          </a:xfrm>
          <a:solidFill>
            <a:schemeClr val="bg1"/>
          </a:solidFill>
        </p:spPr>
        <p:txBody>
          <a:bodyPr wrap="square" lIns="91440" tIns="45720" rIns="91440" bIns="45720" numCol="1" anchorCtr="0" compatLnSpc="1">
            <a:prstTxWarp prst="textNoShape">
              <a:avLst/>
            </a:prstTxWarp>
          </a:bodyPr>
          <a:lstStyle/>
          <a:p>
            <a:pPr algn="ctr" eaLnBrk="1" hangingPunct="1"/>
            <a:r>
              <a:rPr lang="en-GB" sz="3600" b="1" cap="none" smtClean="0">
                <a:solidFill>
                  <a:srgbClr val="0070C0"/>
                </a:solidFill>
                <a:latin typeface="Calibri" pitchFamily="34" charset="0"/>
              </a:rPr>
              <a:t>Interdisciplinarity</a:t>
            </a:r>
            <a:endParaRPr lang="en-GB" sz="3400" cap="none" smtClean="0">
              <a:latin typeface="Century Schoolbook"/>
            </a:endParaRPr>
          </a:p>
        </p:txBody>
      </p:sp>
      <p:sp>
        <p:nvSpPr>
          <p:cNvPr id="80899" name="Content Placeholder 2"/>
          <p:cNvSpPr>
            <a:spLocks noGrp="1"/>
          </p:cNvSpPr>
          <p:nvPr>
            <p:ph sz="quarter" idx="4294967295"/>
          </p:nvPr>
        </p:nvSpPr>
        <p:spPr>
          <a:xfrm>
            <a:off x="468313" y="1125538"/>
            <a:ext cx="8291512" cy="1584325"/>
          </a:xfrm>
          <a:solidFill>
            <a:schemeClr val="bg1">
              <a:alpha val="70195"/>
            </a:schemeClr>
          </a:solidFill>
        </p:spPr>
        <p:txBody>
          <a:bodyPr/>
          <a:lstStyle/>
          <a:p>
            <a:pPr eaLnBrk="1" hangingPunct="1"/>
            <a:r>
              <a:rPr lang="en-GB" sz="2800" smtClean="0">
                <a:latin typeface="Century Schoolbook"/>
              </a:rPr>
              <a:t>Work with students from different programmes</a:t>
            </a:r>
          </a:p>
          <a:p>
            <a:pPr eaLnBrk="1" hangingPunct="1"/>
            <a:r>
              <a:rPr lang="en-GB" sz="2800" smtClean="0">
                <a:latin typeface="Century Schoolbook"/>
              </a:rPr>
              <a:t>Sustainability inherently interdisciplinary</a:t>
            </a:r>
          </a:p>
          <a:p>
            <a:pPr eaLnBrk="1" hangingPunct="1"/>
            <a:r>
              <a:rPr lang="en-GB" sz="2800" smtClean="0">
                <a:latin typeface="Century Schoolbook"/>
              </a:rPr>
              <a:t>Peer-learning</a:t>
            </a:r>
          </a:p>
        </p:txBody>
      </p:sp>
      <p:sp>
        <p:nvSpPr>
          <p:cNvPr id="80900" name="Text Box 4"/>
          <p:cNvSpPr txBox="1">
            <a:spLocks noChangeArrowheads="1"/>
          </p:cNvSpPr>
          <p:nvPr/>
        </p:nvSpPr>
        <p:spPr bwMode="auto">
          <a:xfrm>
            <a:off x="179388" y="2852738"/>
            <a:ext cx="8785225" cy="2308225"/>
          </a:xfrm>
          <a:prstGeom prst="rect">
            <a:avLst/>
          </a:prstGeom>
          <a:solidFill>
            <a:srgbClr val="CCFFCC">
              <a:alpha val="79999"/>
            </a:srgbClr>
          </a:solidFill>
          <a:ln w="25400">
            <a:solidFill>
              <a:srgbClr val="008000"/>
            </a:solidFill>
            <a:miter lim="800000"/>
            <a:headEnd/>
            <a:tailEnd/>
          </a:ln>
        </p:spPr>
        <p:txBody>
          <a:bodyPr>
            <a:spAutoFit/>
          </a:bodyPr>
          <a:lstStyle/>
          <a:p>
            <a:pPr algn="ctr"/>
            <a:r>
              <a:rPr lang="en-GB" sz="2400" i="1">
                <a:latin typeface="Arial" charset="0"/>
              </a:rPr>
              <a:t>“People on different courses all had different views on the issues, for example I took a more science-based approach to the answers, whereas people on the Environment and Sustainability course took a more legal and legislation approach.  So [as] a whole my breadth of knowledge was greatly expanded”</a:t>
            </a:r>
          </a:p>
        </p:txBody>
      </p:sp>
      <p:sp>
        <p:nvSpPr>
          <p:cNvPr id="80901" name="Text Box 5"/>
          <p:cNvSpPr txBox="1">
            <a:spLocks noChangeArrowheads="1"/>
          </p:cNvSpPr>
          <p:nvPr/>
        </p:nvSpPr>
        <p:spPr bwMode="auto">
          <a:xfrm>
            <a:off x="179388" y="5229225"/>
            <a:ext cx="8785225" cy="1577975"/>
          </a:xfrm>
          <a:prstGeom prst="rect">
            <a:avLst/>
          </a:prstGeom>
          <a:solidFill>
            <a:srgbClr val="CCFFCC">
              <a:alpha val="79999"/>
            </a:srgbClr>
          </a:solidFill>
          <a:ln w="25400">
            <a:solidFill>
              <a:srgbClr val="008000"/>
            </a:solidFill>
            <a:miter lim="800000"/>
            <a:headEnd/>
            <a:tailEnd/>
          </a:ln>
        </p:spPr>
        <p:txBody>
          <a:bodyPr>
            <a:spAutoFit/>
          </a:bodyPr>
          <a:lstStyle/>
          <a:p>
            <a:pPr algn="ctr"/>
            <a:r>
              <a:rPr lang="en-GB" sz="2400" i="1">
                <a:latin typeface="Arial" charset="0"/>
              </a:rPr>
              <a:t>“Our group contained a good mixture of people with different backgrounds, skills and knowledge.  This created a good platform for discussion and allowed us to delegate tasks during the project that people were best able to do”</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5"/>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82946" name="Title 1"/>
          <p:cNvSpPr>
            <a:spLocks noGrp="1"/>
          </p:cNvSpPr>
          <p:nvPr>
            <p:ph type="title" idx="4294967295"/>
          </p:nvPr>
        </p:nvSpPr>
        <p:spPr bwMode="auto">
          <a:xfrm>
            <a:off x="0" y="260350"/>
            <a:ext cx="9144000" cy="633413"/>
          </a:xfrm>
          <a:solidFill>
            <a:schemeClr val="bg1"/>
          </a:solidFill>
        </p:spPr>
        <p:txBody>
          <a:bodyPr wrap="square" lIns="91440" tIns="45720" rIns="91440" bIns="45720" numCol="1" anchorCtr="0" compatLnSpc="1">
            <a:prstTxWarp prst="textNoShape">
              <a:avLst/>
            </a:prstTxWarp>
          </a:bodyPr>
          <a:lstStyle/>
          <a:p>
            <a:pPr algn="ctr" eaLnBrk="1" hangingPunct="1"/>
            <a:r>
              <a:rPr lang="en-GB" sz="4000" b="1" cap="none" smtClean="0">
                <a:solidFill>
                  <a:srgbClr val="0070C0"/>
                </a:solidFill>
                <a:latin typeface="Calibri" pitchFamily="34" charset="0"/>
              </a:rPr>
              <a:t>Enterprise and entrepreneurship</a:t>
            </a:r>
            <a:endParaRPr lang="en-GB" sz="3800" cap="none" smtClean="0">
              <a:latin typeface="Century Schoolbook"/>
            </a:endParaRPr>
          </a:p>
        </p:txBody>
      </p:sp>
      <p:sp>
        <p:nvSpPr>
          <p:cNvPr id="82947" name="Content Placeholder 2"/>
          <p:cNvSpPr>
            <a:spLocks noGrp="1"/>
          </p:cNvSpPr>
          <p:nvPr>
            <p:ph sz="quarter" idx="4294967295"/>
          </p:nvPr>
        </p:nvSpPr>
        <p:spPr>
          <a:xfrm>
            <a:off x="468313" y="1484313"/>
            <a:ext cx="7467600" cy="1152525"/>
          </a:xfrm>
          <a:solidFill>
            <a:schemeClr val="bg1">
              <a:alpha val="79999"/>
            </a:schemeClr>
          </a:solidFill>
        </p:spPr>
        <p:txBody>
          <a:bodyPr/>
          <a:lstStyle/>
          <a:p>
            <a:pPr eaLnBrk="1" hangingPunct="1"/>
            <a:r>
              <a:rPr lang="en-GB" sz="3200" smtClean="0">
                <a:latin typeface="Century Schoolbook"/>
              </a:rPr>
              <a:t>Thinking creatively</a:t>
            </a:r>
          </a:p>
          <a:p>
            <a:pPr eaLnBrk="1" hangingPunct="1"/>
            <a:r>
              <a:rPr lang="en-GB" sz="3200" smtClean="0">
                <a:latin typeface="Century Schoolbook"/>
              </a:rPr>
              <a:t>Devise original solutions to problems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6"/>
          <p:cNvPicPr>
            <a:picLocks noChangeAspect="1" noChangeArrowheads="1"/>
          </p:cNvPicPr>
          <p:nvPr/>
        </p:nvPicPr>
        <p:blipFill>
          <a:blip r:embed="rId3">
            <a:lum bright="12000"/>
          </a:blip>
          <a:srcRect/>
          <a:stretch>
            <a:fillRect/>
          </a:stretch>
        </p:blipFill>
        <p:spPr bwMode="auto">
          <a:xfrm>
            <a:off x="0" y="0"/>
            <a:ext cx="9144000" cy="6858000"/>
          </a:xfrm>
          <a:prstGeom prst="rect">
            <a:avLst/>
          </a:prstGeom>
          <a:noFill/>
          <a:ln w="9525">
            <a:noFill/>
            <a:miter lim="800000"/>
            <a:headEnd/>
            <a:tailEnd/>
          </a:ln>
        </p:spPr>
      </p:pic>
      <p:sp>
        <p:nvSpPr>
          <p:cNvPr id="84994" name="Title 1"/>
          <p:cNvSpPr>
            <a:spLocks noGrp="1"/>
          </p:cNvSpPr>
          <p:nvPr>
            <p:ph type="title" idx="4294967295"/>
          </p:nvPr>
        </p:nvSpPr>
        <p:spPr bwMode="auto">
          <a:xfrm>
            <a:off x="0" y="274638"/>
            <a:ext cx="9144000" cy="633412"/>
          </a:xfrm>
          <a:solidFill>
            <a:schemeClr val="bg1"/>
          </a:solidFill>
        </p:spPr>
        <p:txBody>
          <a:bodyPr wrap="square" lIns="91440" tIns="45720" rIns="91440" bIns="45720" numCol="1" anchorCtr="0" compatLnSpc="1">
            <a:prstTxWarp prst="textNoShape">
              <a:avLst/>
            </a:prstTxWarp>
          </a:bodyPr>
          <a:lstStyle/>
          <a:p>
            <a:pPr algn="ctr" eaLnBrk="1" hangingPunct="1"/>
            <a:r>
              <a:rPr lang="en-GB" sz="4000" b="1" cap="none" smtClean="0">
                <a:solidFill>
                  <a:srgbClr val="0070C0"/>
                </a:solidFill>
                <a:latin typeface="Calibri" pitchFamily="34" charset="0"/>
              </a:rPr>
              <a:t>Transformative education</a:t>
            </a:r>
            <a:endParaRPr lang="en-GB" sz="3800" cap="none" smtClean="0">
              <a:latin typeface="Century Schoolbook"/>
            </a:endParaRPr>
          </a:p>
        </p:txBody>
      </p:sp>
      <p:sp>
        <p:nvSpPr>
          <p:cNvPr id="84995" name="Rectangle 7"/>
          <p:cNvSpPr>
            <a:spLocks noGrp="1"/>
          </p:cNvSpPr>
          <p:nvPr>
            <p:ph type="body" idx="4294967295"/>
          </p:nvPr>
        </p:nvSpPr>
        <p:spPr>
          <a:xfrm>
            <a:off x="457200" y="1268413"/>
            <a:ext cx="8075613" cy="1612900"/>
          </a:xfrm>
          <a:solidFill>
            <a:schemeClr val="bg1">
              <a:alpha val="70000"/>
            </a:schemeClr>
          </a:solidFill>
        </p:spPr>
        <p:txBody>
          <a:bodyPr/>
          <a:lstStyle/>
          <a:p>
            <a:pPr eaLnBrk="1" hangingPunct="1"/>
            <a:r>
              <a:rPr lang="en-GB" smtClean="0">
                <a:latin typeface="Century Schoolbook"/>
              </a:rPr>
              <a:t>Learning to consider life through a ‘sustainability lens’ – appreciating the environmental, social and economic implications of our decisions and life choices</a:t>
            </a:r>
          </a:p>
        </p:txBody>
      </p:sp>
      <p:sp>
        <p:nvSpPr>
          <p:cNvPr id="84996" name="Text Box 4"/>
          <p:cNvSpPr txBox="1">
            <a:spLocks noChangeArrowheads="1"/>
          </p:cNvSpPr>
          <p:nvPr/>
        </p:nvSpPr>
        <p:spPr bwMode="auto">
          <a:xfrm>
            <a:off x="250825" y="3141663"/>
            <a:ext cx="8497888" cy="2251075"/>
          </a:xfrm>
          <a:prstGeom prst="rect">
            <a:avLst/>
          </a:prstGeom>
          <a:solidFill>
            <a:srgbClr val="CCFFCC">
              <a:alpha val="80000"/>
            </a:srgbClr>
          </a:solidFill>
          <a:ln w="25400">
            <a:solidFill>
              <a:srgbClr val="003300"/>
            </a:solidFill>
            <a:miter lim="800000"/>
            <a:headEnd/>
            <a:tailEnd/>
          </a:ln>
        </p:spPr>
        <p:txBody>
          <a:bodyPr>
            <a:spAutoFit/>
          </a:bodyPr>
          <a:lstStyle/>
          <a:p>
            <a:pPr algn="ctr"/>
            <a:r>
              <a:rPr lang="en-GB" sz="2000" i="1">
                <a:latin typeface="Arial" charset="0"/>
              </a:rPr>
              <a:t>“One of my biggest fears is that you go through the education system and you learn information but you never put it into the context of business.  I wasn’t interested in sustainability at all before starting and suddenly, now I love it.  It’s a case of I can see myself doing sustainability within a job and see myself going into a company and suddenly being able to put all my skills into practice and then implementing sustainability within that business”</a:t>
            </a:r>
          </a:p>
        </p:txBody>
      </p:sp>
      <p:sp>
        <p:nvSpPr>
          <p:cNvPr id="84997" name="Text Box 6"/>
          <p:cNvSpPr txBox="1">
            <a:spLocks noChangeArrowheads="1"/>
          </p:cNvSpPr>
          <p:nvPr/>
        </p:nvSpPr>
        <p:spPr bwMode="auto">
          <a:xfrm>
            <a:off x="735013" y="5537200"/>
            <a:ext cx="7150100" cy="847725"/>
          </a:xfrm>
          <a:prstGeom prst="rect">
            <a:avLst/>
          </a:prstGeom>
          <a:solidFill>
            <a:srgbClr val="CCFFCC">
              <a:alpha val="80000"/>
            </a:srgbClr>
          </a:solidFill>
          <a:ln w="25400">
            <a:solidFill>
              <a:srgbClr val="003300"/>
            </a:solidFill>
            <a:miter lim="800000"/>
            <a:headEnd/>
            <a:tailEnd/>
          </a:ln>
        </p:spPr>
        <p:txBody>
          <a:bodyPr>
            <a:spAutoFit/>
          </a:bodyPr>
          <a:lstStyle/>
          <a:p>
            <a:pPr algn="ctr"/>
            <a:r>
              <a:rPr lang="en-GB" sz="2400" i="1">
                <a:latin typeface="Arial" charset="0"/>
              </a:rPr>
              <a:t>“I didn’t believe as an individual I could make a difference but now I know that I can”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5" name="Picture 5"/>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
        <p:nvSpPr>
          <p:cNvPr id="87041" name="Title 1"/>
          <p:cNvSpPr>
            <a:spLocks noGrp="1"/>
          </p:cNvSpPr>
          <p:nvPr>
            <p:ph type="title" idx="4294967295"/>
          </p:nvPr>
        </p:nvSpPr>
        <p:spPr bwMode="auto">
          <a:xfrm>
            <a:off x="0" y="549275"/>
            <a:ext cx="9144000" cy="706438"/>
          </a:xfrm>
          <a:solidFill>
            <a:schemeClr val="bg1"/>
          </a:solidFill>
        </p:spPr>
        <p:txBody>
          <a:bodyPr wrap="square" lIns="91440" tIns="45720" rIns="91440" bIns="45720" numCol="1" anchorCtr="0" compatLnSpc="1">
            <a:prstTxWarp prst="textNoShape">
              <a:avLst/>
            </a:prstTxWarp>
          </a:bodyPr>
          <a:lstStyle/>
          <a:p>
            <a:pPr algn="ctr" eaLnBrk="1" hangingPunct="1"/>
            <a:r>
              <a:rPr lang="en-GB" sz="4000" b="1" cap="none" smtClean="0">
                <a:solidFill>
                  <a:srgbClr val="0070C0"/>
                </a:solidFill>
                <a:latin typeface="Calibri" pitchFamily="34" charset="0"/>
              </a:rPr>
              <a:t>Lifelong learning</a:t>
            </a:r>
            <a:endParaRPr lang="en-GB" sz="3800" cap="none" smtClean="0">
              <a:latin typeface="Century Schoolbook"/>
            </a:endParaRPr>
          </a:p>
        </p:txBody>
      </p:sp>
      <p:sp>
        <p:nvSpPr>
          <p:cNvPr id="87042" name="Rectangle 5"/>
          <p:cNvSpPr>
            <a:spLocks noGrp="1"/>
          </p:cNvSpPr>
          <p:nvPr>
            <p:ph type="body" idx="4294967295"/>
          </p:nvPr>
        </p:nvSpPr>
        <p:spPr>
          <a:xfrm>
            <a:off x="468313" y="1628775"/>
            <a:ext cx="7991475" cy="1368425"/>
          </a:xfrm>
          <a:solidFill>
            <a:schemeClr val="bg1">
              <a:alpha val="70000"/>
            </a:schemeClr>
          </a:solidFill>
        </p:spPr>
        <p:txBody>
          <a:bodyPr/>
          <a:lstStyle/>
          <a:p>
            <a:pPr eaLnBrk="1" hangingPunct="1"/>
            <a:r>
              <a:rPr lang="en-GB" smtClean="0">
                <a:latin typeface="Century Schoolbook"/>
              </a:rPr>
              <a:t>Becoming active rather than passive learners</a:t>
            </a:r>
          </a:p>
          <a:p>
            <a:pPr lvl="1" eaLnBrk="1" hangingPunct="1"/>
            <a:r>
              <a:rPr lang="en-GB" smtClean="0">
                <a:latin typeface="Century Schoolbook"/>
              </a:rPr>
              <a:t>Students define what they need to research</a:t>
            </a:r>
          </a:p>
          <a:p>
            <a:pPr eaLnBrk="1" hangingPunct="1"/>
            <a:r>
              <a:rPr lang="en-GB" smtClean="0">
                <a:latin typeface="Century Schoolbook"/>
              </a:rPr>
              <a:t>Learning HOW to learn</a:t>
            </a:r>
          </a:p>
        </p:txBody>
      </p:sp>
      <p:sp>
        <p:nvSpPr>
          <p:cNvPr id="87043" name="Text Box 4"/>
          <p:cNvSpPr txBox="1">
            <a:spLocks noChangeArrowheads="1"/>
          </p:cNvSpPr>
          <p:nvPr/>
        </p:nvSpPr>
        <p:spPr bwMode="auto">
          <a:xfrm>
            <a:off x="539750" y="3305175"/>
            <a:ext cx="7920038" cy="1577975"/>
          </a:xfrm>
          <a:prstGeom prst="rect">
            <a:avLst/>
          </a:prstGeom>
          <a:solidFill>
            <a:srgbClr val="CCFFCC">
              <a:alpha val="80000"/>
            </a:srgbClr>
          </a:solidFill>
          <a:ln w="25400">
            <a:solidFill>
              <a:srgbClr val="003300"/>
            </a:solidFill>
            <a:miter lim="800000"/>
            <a:headEnd/>
            <a:tailEnd/>
          </a:ln>
        </p:spPr>
        <p:txBody>
          <a:bodyPr>
            <a:spAutoFit/>
          </a:bodyPr>
          <a:lstStyle/>
          <a:p>
            <a:pPr algn="ctr"/>
            <a:r>
              <a:rPr lang="en-GB" sz="2400" i="1">
                <a:latin typeface="Arial" charset="0"/>
              </a:rPr>
              <a:t>“I think I am better at solving problems and creating solutions.  I have further developed my ability to research a topic by identifying what is releavnt and the ways in which to find information””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2" name="Picture 4"/>
          <p:cNvPicPr>
            <a:picLocks noChangeAspect="1" noChangeArrowheads="1"/>
          </p:cNvPicPr>
          <p:nvPr/>
        </p:nvPicPr>
        <p:blipFill>
          <a:blip r:embed="rId3"/>
          <a:srcRect/>
          <a:stretch>
            <a:fillRect/>
          </a:stretch>
        </p:blipFill>
        <p:spPr bwMode="auto">
          <a:xfrm>
            <a:off x="-304800" y="-228600"/>
            <a:ext cx="9753600" cy="7315200"/>
          </a:xfrm>
          <a:prstGeom prst="rect">
            <a:avLst/>
          </a:prstGeom>
          <a:noFill/>
          <a:ln w="9525">
            <a:noFill/>
            <a:miter lim="800000"/>
            <a:headEnd/>
            <a:tailEnd/>
          </a:ln>
          <a:effectLst/>
        </p:spPr>
      </p:pic>
      <p:sp>
        <p:nvSpPr>
          <p:cNvPr id="89089" name="Title 1"/>
          <p:cNvSpPr>
            <a:spLocks noGrp="1"/>
          </p:cNvSpPr>
          <p:nvPr>
            <p:ph type="title" idx="4294967295"/>
          </p:nvPr>
        </p:nvSpPr>
        <p:spPr bwMode="auto">
          <a:xfrm>
            <a:off x="-252413" y="274638"/>
            <a:ext cx="9648826" cy="633412"/>
          </a:xfrm>
          <a:solidFill>
            <a:schemeClr val="bg1"/>
          </a:solidFill>
        </p:spPr>
        <p:txBody>
          <a:bodyPr wrap="square" lIns="91440" tIns="45720" rIns="91440" bIns="45720" numCol="1" anchorCtr="0" compatLnSpc="1">
            <a:prstTxWarp prst="textNoShape">
              <a:avLst/>
            </a:prstTxWarp>
          </a:bodyPr>
          <a:lstStyle/>
          <a:p>
            <a:pPr algn="ctr" eaLnBrk="1" hangingPunct="1"/>
            <a:r>
              <a:rPr lang="en-GB" sz="4000" b="1" cap="none" smtClean="0">
                <a:solidFill>
                  <a:srgbClr val="0070C0"/>
                </a:solidFill>
                <a:latin typeface="Calibri" pitchFamily="34" charset="0"/>
              </a:rPr>
              <a:t>Additional benefits….</a:t>
            </a:r>
            <a:endParaRPr lang="en-GB" sz="3800" cap="none" smtClean="0">
              <a:latin typeface="Century Schoolbook"/>
            </a:endParaRPr>
          </a:p>
        </p:txBody>
      </p:sp>
      <p:sp>
        <p:nvSpPr>
          <p:cNvPr id="89090" name="Content Placeholder 2"/>
          <p:cNvSpPr>
            <a:spLocks noGrp="1"/>
          </p:cNvSpPr>
          <p:nvPr>
            <p:ph sz="quarter" idx="4294967295"/>
          </p:nvPr>
        </p:nvSpPr>
        <p:spPr>
          <a:xfrm>
            <a:off x="468313" y="1484313"/>
            <a:ext cx="7859712" cy="2089150"/>
          </a:xfrm>
          <a:solidFill>
            <a:schemeClr val="bg1">
              <a:alpha val="80000"/>
            </a:schemeClr>
          </a:solidFill>
        </p:spPr>
        <p:txBody>
          <a:bodyPr/>
          <a:lstStyle/>
          <a:p>
            <a:pPr eaLnBrk="1" hangingPunct="1"/>
            <a:r>
              <a:rPr lang="en-GB" sz="2800" smtClean="0">
                <a:latin typeface="Century Schoolbook"/>
              </a:rPr>
              <a:t>Research-informed teaching…</a:t>
            </a:r>
          </a:p>
          <a:p>
            <a:pPr eaLnBrk="1" hangingPunct="1"/>
            <a:r>
              <a:rPr lang="en-GB" sz="2800" smtClean="0">
                <a:latin typeface="Century Schoolbook"/>
              </a:rPr>
              <a:t>Researcher development…</a:t>
            </a:r>
          </a:p>
          <a:p>
            <a:pPr eaLnBrk="1" hangingPunct="1"/>
            <a:r>
              <a:rPr lang="en-GB" sz="2800" smtClean="0">
                <a:latin typeface="Century Schoolbook"/>
              </a:rPr>
              <a:t>Improved learning…</a:t>
            </a:r>
          </a:p>
          <a:p>
            <a:pPr eaLnBrk="1" hangingPunct="1"/>
            <a:r>
              <a:rPr lang="en-GB" sz="2800" smtClean="0">
                <a:latin typeface="Century Schoolbook"/>
              </a:rPr>
              <a:t>Students making friends…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4" descr="Skye December 2007 030.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3555" name="Rectangle 2"/>
          <p:cNvSpPr>
            <a:spLocks noGrp="1" noChangeArrowheads="1"/>
          </p:cNvSpPr>
          <p:nvPr>
            <p:ph type="title" idx="4294967295"/>
          </p:nvPr>
        </p:nvSpPr>
        <p:spPr>
          <a:xfrm>
            <a:off x="107950" y="188913"/>
            <a:ext cx="6705600" cy="850900"/>
          </a:xfrm>
        </p:spPr>
        <p:txBody>
          <a:bodyPr wrap="square" lIns="91440" tIns="45720" rIns="91440" bIns="45720" numCol="1" anchor="ctr" anchorCtr="0" compatLnSpc="1">
            <a:prstTxWarp prst="textNoShape">
              <a:avLst/>
            </a:prstTxWarp>
            <a:noAutofit/>
          </a:bodyPr>
          <a:lstStyle/>
          <a:p>
            <a:pPr eaLnBrk="1" hangingPunct="1">
              <a:defRPr/>
            </a:pPr>
            <a:r>
              <a:rPr lang="en-GB" sz="3800" b="1" i="1" cap="none" smtClean="0">
                <a:solidFill>
                  <a:srgbClr val="0070C0"/>
                </a:solidFill>
                <a:effectLst>
                  <a:outerShdw blurRad="38100" dist="38100" dir="2700000" algn="tl">
                    <a:srgbClr val="C0C0C0"/>
                  </a:outerShdw>
                </a:effectLst>
                <a:latin typeface="Comic Sans MS" pitchFamily="66" charset="0"/>
              </a:rPr>
              <a:t>Thank you!</a:t>
            </a:r>
          </a:p>
        </p:txBody>
      </p:sp>
      <p:sp>
        <p:nvSpPr>
          <p:cNvPr id="110596" name="Text Box 4"/>
          <p:cNvSpPr txBox="1">
            <a:spLocks noChangeArrowheads="1"/>
          </p:cNvSpPr>
          <p:nvPr/>
        </p:nvSpPr>
        <p:spPr bwMode="auto">
          <a:xfrm>
            <a:off x="250825" y="1341438"/>
            <a:ext cx="3259138" cy="560387"/>
          </a:xfrm>
          <a:prstGeom prst="rect">
            <a:avLst/>
          </a:prstGeom>
          <a:noFill/>
          <a:ln w="9525" algn="ctr">
            <a:noFill/>
            <a:miter lim="800000"/>
            <a:headEnd/>
            <a:tailEnd/>
          </a:ln>
        </p:spPr>
        <p:txBody>
          <a:bodyPr wrap="none">
            <a:spAutoFit/>
          </a:bodyPr>
          <a:lstStyle/>
          <a:p>
            <a:pPr marL="273050" indent="-273050">
              <a:lnSpc>
                <a:spcPct val="70000"/>
              </a:lnSpc>
              <a:spcBef>
                <a:spcPts val="600"/>
              </a:spcBef>
              <a:buClr>
                <a:schemeClr val="accent1"/>
              </a:buClr>
              <a:buSzPct val="70000"/>
              <a:buFont typeface="Wingdings" pitchFamily="2" charset="2"/>
              <a:buNone/>
            </a:pPr>
            <a:r>
              <a:rPr lang="en-GB" sz="4400" b="1">
                <a:solidFill>
                  <a:srgbClr val="0070C0"/>
                </a:solidFill>
              </a:rPr>
              <a:t>Questions?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10596"/>
                                        </p:tgtEl>
                                        <p:attrNameLst>
                                          <p:attrName>style.visibility</p:attrName>
                                        </p:attrNameLst>
                                      </p:cBhvr>
                                      <p:to>
                                        <p:strVal val="visible"/>
                                      </p:to>
                                    </p:set>
                                    <p:anim calcmode="lin" valueType="num">
                                      <p:cBhvr additive="base">
                                        <p:cTn id="7" dur="500" fill="hold"/>
                                        <p:tgtEl>
                                          <p:spTgt spid="110596"/>
                                        </p:tgtEl>
                                        <p:attrNameLst>
                                          <p:attrName>ppt_x</p:attrName>
                                        </p:attrNameLst>
                                      </p:cBhvr>
                                      <p:tavLst>
                                        <p:tav tm="0">
                                          <p:val>
                                            <p:strVal val="0-#ppt_w/2"/>
                                          </p:val>
                                        </p:tav>
                                        <p:tav tm="100000">
                                          <p:val>
                                            <p:strVal val="#ppt_x"/>
                                          </p:val>
                                        </p:tav>
                                      </p:tavLst>
                                    </p:anim>
                                    <p:anim calcmode="lin" valueType="num">
                                      <p:cBhvr additive="base">
                                        <p:cTn id="8" dur="500" fill="hold"/>
                                        <p:tgtEl>
                                          <p:spTgt spid="1105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7410" name="Group 16"/>
          <p:cNvGrpSpPr>
            <a:grpSpLocks/>
          </p:cNvGrpSpPr>
          <p:nvPr/>
        </p:nvGrpSpPr>
        <p:grpSpPr bwMode="auto">
          <a:xfrm>
            <a:off x="4572000" y="2565400"/>
            <a:ext cx="4392613" cy="4032250"/>
            <a:chOff x="2880" y="1616"/>
            <a:chExt cx="2767" cy="2540"/>
          </a:xfrm>
        </p:grpSpPr>
        <p:sp>
          <p:nvSpPr>
            <p:cNvPr id="17415" name="Rectangle 3"/>
            <p:cNvSpPr>
              <a:spLocks noChangeArrowheads="1"/>
            </p:cNvSpPr>
            <p:nvPr/>
          </p:nvSpPr>
          <p:spPr bwMode="auto">
            <a:xfrm>
              <a:off x="2880" y="1616"/>
              <a:ext cx="2767" cy="2540"/>
            </a:xfrm>
            <a:prstGeom prst="rect">
              <a:avLst/>
            </a:prstGeom>
            <a:solidFill>
              <a:schemeClr val="bg1"/>
            </a:solidFill>
            <a:ln w="38100" cmpd="dbl">
              <a:solidFill>
                <a:schemeClr val="tx1"/>
              </a:solidFill>
              <a:miter lim="800000"/>
              <a:headEnd/>
              <a:tailEnd/>
            </a:ln>
          </p:spPr>
          <p:txBody>
            <a:bodyPr wrap="none" anchor="ctr"/>
            <a:lstStyle/>
            <a:p>
              <a:pPr algn="ctr"/>
              <a:endParaRPr lang="en-GB" sz="1800">
                <a:latin typeface="Arial" charset="0"/>
              </a:endParaRPr>
            </a:p>
          </p:txBody>
        </p:sp>
        <p:sp>
          <p:nvSpPr>
            <p:cNvPr id="17416" name="Oval 19"/>
            <p:cNvSpPr>
              <a:spLocks noChangeArrowheads="1"/>
            </p:cNvSpPr>
            <p:nvPr/>
          </p:nvSpPr>
          <p:spPr bwMode="auto">
            <a:xfrm>
              <a:off x="3016" y="2251"/>
              <a:ext cx="1361" cy="1134"/>
            </a:xfrm>
            <a:prstGeom prst="ellipse">
              <a:avLst/>
            </a:prstGeom>
            <a:solidFill>
              <a:schemeClr val="bg2"/>
            </a:solidFill>
            <a:ln w="9525">
              <a:solidFill>
                <a:schemeClr val="tx1"/>
              </a:solidFill>
              <a:round/>
              <a:headEnd/>
              <a:tailEnd/>
            </a:ln>
          </p:spPr>
          <p:txBody>
            <a:bodyPr wrap="none" anchor="ctr"/>
            <a:lstStyle/>
            <a:p>
              <a:pPr algn="ctr"/>
              <a:endParaRPr lang="en-GB" sz="1800">
                <a:latin typeface="Arial" charset="0"/>
              </a:endParaRPr>
            </a:p>
          </p:txBody>
        </p:sp>
        <p:sp>
          <p:nvSpPr>
            <p:cNvPr id="17417" name="Oval 20"/>
            <p:cNvSpPr>
              <a:spLocks noChangeArrowheads="1"/>
            </p:cNvSpPr>
            <p:nvPr/>
          </p:nvSpPr>
          <p:spPr bwMode="auto">
            <a:xfrm>
              <a:off x="3515" y="2931"/>
              <a:ext cx="1361" cy="1134"/>
            </a:xfrm>
            <a:prstGeom prst="ellipse">
              <a:avLst/>
            </a:prstGeom>
            <a:solidFill>
              <a:srgbClr val="FFFF00">
                <a:alpha val="50195"/>
              </a:srgbClr>
            </a:solidFill>
            <a:ln w="9525">
              <a:solidFill>
                <a:schemeClr val="tx1"/>
              </a:solidFill>
              <a:round/>
              <a:headEnd/>
              <a:tailEnd/>
            </a:ln>
          </p:spPr>
          <p:txBody>
            <a:bodyPr wrap="none" anchor="ctr"/>
            <a:lstStyle/>
            <a:p>
              <a:pPr algn="ctr"/>
              <a:endParaRPr lang="en-GB" sz="1800">
                <a:latin typeface="Arial" charset="0"/>
              </a:endParaRPr>
            </a:p>
          </p:txBody>
        </p:sp>
        <p:sp>
          <p:nvSpPr>
            <p:cNvPr id="17418" name="Oval 21"/>
            <p:cNvSpPr>
              <a:spLocks noChangeArrowheads="1"/>
            </p:cNvSpPr>
            <p:nvPr/>
          </p:nvSpPr>
          <p:spPr bwMode="auto">
            <a:xfrm>
              <a:off x="4059" y="2251"/>
              <a:ext cx="1361" cy="1134"/>
            </a:xfrm>
            <a:prstGeom prst="ellipse">
              <a:avLst/>
            </a:prstGeom>
            <a:solidFill>
              <a:srgbClr val="008000">
                <a:alpha val="50195"/>
              </a:srgbClr>
            </a:solidFill>
            <a:ln w="9525">
              <a:solidFill>
                <a:schemeClr val="tx1"/>
              </a:solidFill>
              <a:round/>
              <a:headEnd/>
              <a:tailEnd/>
            </a:ln>
          </p:spPr>
          <p:txBody>
            <a:bodyPr wrap="none" anchor="ctr"/>
            <a:lstStyle/>
            <a:p>
              <a:pPr algn="ctr"/>
              <a:endParaRPr lang="en-GB" sz="1800">
                <a:latin typeface="Arial" charset="0"/>
              </a:endParaRPr>
            </a:p>
          </p:txBody>
        </p:sp>
        <p:sp>
          <p:nvSpPr>
            <p:cNvPr id="17419" name="Text Box 25"/>
            <p:cNvSpPr txBox="1">
              <a:spLocks noChangeArrowheads="1"/>
            </p:cNvSpPr>
            <p:nvPr/>
          </p:nvSpPr>
          <p:spPr bwMode="auto">
            <a:xfrm>
              <a:off x="4304" y="2614"/>
              <a:ext cx="1156" cy="404"/>
            </a:xfrm>
            <a:prstGeom prst="rect">
              <a:avLst/>
            </a:prstGeom>
            <a:noFill/>
            <a:ln w="9525">
              <a:noFill/>
              <a:miter lim="800000"/>
              <a:headEnd/>
              <a:tailEnd/>
            </a:ln>
          </p:spPr>
          <p:txBody>
            <a:bodyPr wrap="none">
              <a:spAutoFit/>
            </a:bodyPr>
            <a:lstStyle/>
            <a:p>
              <a:pPr algn="ctr"/>
              <a:r>
                <a:rPr lang="en-GB" sz="1800" b="1">
                  <a:latin typeface="Arial" charset="0"/>
                </a:rPr>
                <a:t>Environmental </a:t>
              </a:r>
            </a:p>
            <a:p>
              <a:pPr algn="ctr"/>
              <a:r>
                <a:rPr lang="en-GB" sz="1800" b="1">
                  <a:latin typeface="Arial" charset="0"/>
                </a:rPr>
                <a:t>quality</a:t>
              </a:r>
              <a:endParaRPr lang="en-US" sz="1800" b="1">
                <a:latin typeface="Arial" charset="0"/>
              </a:endParaRPr>
            </a:p>
          </p:txBody>
        </p:sp>
        <p:sp>
          <p:nvSpPr>
            <p:cNvPr id="17420" name="Text Box 26"/>
            <p:cNvSpPr txBox="1">
              <a:spLocks noChangeArrowheads="1"/>
            </p:cNvSpPr>
            <p:nvPr/>
          </p:nvSpPr>
          <p:spPr bwMode="auto">
            <a:xfrm>
              <a:off x="3226" y="2568"/>
              <a:ext cx="844" cy="404"/>
            </a:xfrm>
            <a:prstGeom prst="rect">
              <a:avLst/>
            </a:prstGeom>
            <a:noFill/>
            <a:ln w="9525">
              <a:noFill/>
              <a:miter lim="800000"/>
              <a:headEnd/>
              <a:tailEnd/>
            </a:ln>
          </p:spPr>
          <p:txBody>
            <a:bodyPr wrap="none">
              <a:spAutoFit/>
            </a:bodyPr>
            <a:lstStyle/>
            <a:p>
              <a:r>
                <a:rPr lang="en-GB" sz="1800" b="1">
                  <a:latin typeface="Arial" charset="0"/>
                </a:rPr>
                <a:t>Economic </a:t>
              </a:r>
            </a:p>
            <a:p>
              <a:r>
                <a:rPr lang="en-GB" sz="1800" b="1">
                  <a:latin typeface="Arial" charset="0"/>
                </a:rPr>
                <a:t>prosperity</a:t>
              </a:r>
              <a:endParaRPr lang="en-US" sz="1800" b="1">
                <a:latin typeface="Arial" charset="0"/>
              </a:endParaRPr>
            </a:p>
          </p:txBody>
        </p:sp>
        <p:sp>
          <p:nvSpPr>
            <p:cNvPr id="17421" name="Text Box 27"/>
            <p:cNvSpPr txBox="1">
              <a:spLocks noChangeArrowheads="1"/>
            </p:cNvSpPr>
            <p:nvPr/>
          </p:nvSpPr>
          <p:spPr bwMode="auto">
            <a:xfrm>
              <a:off x="3696" y="3430"/>
              <a:ext cx="1036" cy="231"/>
            </a:xfrm>
            <a:prstGeom prst="rect">
              <a:avLst/>
            </a:prstGeom>
            <a:noFill/>
            <a:ln w="9525">
              <a:noFill/>
              <a:miter lim="800000"/>
              <a:headEnd/>
              <a:tailEnd/>
            </a:ln>
          </p:spPr>
          <p:txBody>
            <a:bodyPr wrap="none">
              <a:spAutoFit/>
            </a:bodyPr>
            <a:lstStyle/>
            <a:p>
              <a:r>
                <a:rPr lang="en-GB" sz="1800" b="1">
                  <a:latin typeface="Arial" charset="0"/>
                </a:rPr>
                <a:t>Social justice</a:t>
              </a:r>
              <a:endParaRPr lang="en-US" sz="1800" b="1">
                <a:latin typeface="Arial" charset="0"/>
              </a:endParaRPr>
            </a:p>
          </p:txBody>
        </p:sp>
        <p:sp>
          <p:nvSpPr>
            <p:cNvPr id="98332" name="Text Box 28"/>
            <p:cNvSpPr txBox="1">
              <a:spLocks noChangeArrowheads="1"/>
            </p:cNvSpPr>
            <p:nvPr/>
          </p:nvSpPr>
          <p:spPr bwMode="auto">
            <a:xfrm>
              <a:off x="3696" y="1752"/>
              <a:ext cx="1160" cy="251"/>
            </a:xfrm>
            <a:prstGeom prst="rect">
              <a:avLst/>
            </a:prstGeom>
            <a:solidFill>
              <a:schemeClr val="bg1"/>
            </a:solidFill>
            <a:ln w="31750">
              <a:solidFill>
                <a:srgbClr val="800000"/>
              </a:solidFill>
              <a:miter lim="800000"/>
              <a:headEnd/>
              <a:tailEnd/>
            </a:ln>
            <a:effectLst/>
          </p:spPr>
          <p:txBody>
            <a:bodyPr wrap="none">
              <a:spAutoFit/>
            </a:bodyPr>
            <a:lstStyle/>
            <a:p>
              <a:pPr>
                <a:defRPr/>
              </a:pPr>
              <a:r>
                <a:rPr lang="en-GB" sz="1800" b="1">
                  <a:effectLst>
                    <a:outerShdw blurRad="38100" dist="38100" dir="2700000" algn="tl">
                      <a:srgbClr val="C0C0C0"/>
                    </a:outerShdw>
                  </a:effectLst>
                  <a:latin typeface="Arial" charset="0"/>
                  <a:cs typeface="+mn-cs"/>
                </a:rPr>
                <a:t>SUSTAINABLE</a:t>
              </a:r>
              <a:endParaRPr lang="en-US" sz="1800" b="1">
                <a:effectLst>
                  <a:outerShdw blurRad="38100" dist="38100" dir="2700000" algn="tl">
                    <a:srgbClr val="C0C0C0"/>
                  </a:outerShdw>
                </a:effectLst>
                <a:latin typeface="Arial" charset="0"/>
                <a:cs typeface="+mn-cs"/>
              </a:endParaRPr>
            </a:p>
          </p:txBody>
        </p:sp>
        <p:sp>
          <p:nvSpPr>
            <p:cNvPr id="17423" name="Line 29"/>
            <p:cNvSpPr>
              <a:spLocks noChangeShapeType="1"/>
            </p:cNvSpPr>
            <p:nvPr/>
          </p:nvSpPr>
          <p:spPr bwMode="auto">
            <a:xfrm flipH="1">
              <a:off x="4241" y="2024"/>
              <a:ext cx="0" cy="998"/>
            </a:xfrm>
            <a:prstGeom prst="line">
              <a:avLst/>
            </a:prstGeom>
            <a:noFill/>
            <a:ln w="63500">
              <a:solidFill>
                <a:schemeClr val="tx1"/>
              </a:solidFill>
              <a:round/>
              <a:headEnd/>
              <a:tailEnd type="triangle" w="med" len="med"/>
            </a:ln>
          </p:spPr>
          <p:txBody>
            <a:bodyPr/>
            <a:lstStyle/>
            <a:p>
              <a:endParaRPr lang="en-US"/>
            </a:p>
          </p:txBody>
        </p:sp>
      </p:grpSp>
      <p:pic>
        <p:nvPicPr>
          <p:cNvPr id="17411" name="Picture 10" descr="garabge truck"/>
          <p:cNvPicPr>
            <a:picLocks noChangeAspect="1" noChangeArrowheads="1"/>
          </p:cNvPicPr>
          <p:nvPr/>
        </p:nvPicPr>
        <p:blipFill>
          <a:blip r:embed="rId3"/>
          <a:srcRect/>
          <a:stretch>
            <a:fillRect/>
          </a:stretch>
        </p:blipFill>
        <p:spPr bwMode="auto">
          <a:xfrm>
            <a:off x="323850" y="260350"/>
            <a:ext cx="4762500" cy="3495675"/>
          </a:xfrm>
          <a:prstGeom prst="rect">
            <a:avLst/>
          </a:prstGeom>
          <a:noFill/>
          <a:ln w="50800" cmpd="dbl">
            <a:solidFill>
              <a:schemeClr val="tx1"/>
            </a:solidFill>
            <a:miter lim="800000"/>
            <a:headEnd/>
            <a:tailEnd/>
          </a:ln>
        </p:spPr>
      </p:pic>
      <p:sp>
        <p:nvSpPr>
          <p:cNvPr id="19471" name="Text Box 15"/>
          <p:cNvSpPr txBox="1">
            <a:spLocks noChangeArrowheads="1"/>
          </p:cNvSpPr>
          <p:nvPr/>
        </p:nvSpPr>
        <p:spPr bwMode="auto">
          <a:xfrm>
            <a:off x="5292725" y="333375"/>
            <a:ext cx="3851275" cy="822325"/>
          </a:xfrm>
          <a:prstGeom prst="rect">
            <a:avLst/>
          </a:prstGeom>
          <a:noFill/>
          <a:ln w="9525">
            <a:noFill/>
            <a:miter lim="800000"/>
            <a:headEnd/>
            <a:tailEnd/>
          </a:ln>
          <a:effectLst/>
        </p:spPr>
        <p:txBody>
          <a:bodyPr>
            <a:spAutoFit/>
          </a:bodyPr>
          <a:lstStyle/>
          <a:p>
            <a:pPr>
              <a:defRPr/>
            </a:pPr>
            <a:r>
              <a:rPr lang="en-GB" sz="2400" b="1">
                <a:solidFill>
                  <a:schemeClr val="bg1"/>
                </a:solidFill>
                <a:effectLst>
                  <a:outerShdw blurRad="38100" dist="38100" dir="2700000" algn="tl">
                    <a:srgbClr val="EEECE1"/>
                  </a:outerShdw>
                </a:effectLst>
                <a:latin typeface="Arial" charset="0"/>
              </a:rPr>
              <a:t>Sustainability is not just about recycling….</a:t>
            </a:r>
          </a:p>
        </p:txBody>
      </p:sp>
      <p:sp>
        <p:nvSpPr>
          <p:cNvPr id="2" name="Text Box 15"/>
          <p:cNvSpPr txBox="1">
            <a:spLocks noChangeArrowheads="1"/>
          </p:cNvSpPr>
          <p:nvPr/>
        </p:nvSpPr>
        <p:spPr bwMode="auto">
          <a:xfrm>
            <a:off x="5292725" y="1341438"/>
            <a:ext cx="3851275" cy="457200"/>
          </a:xfrm>
          <a:prstGeom prst="rect">
            <a:avLst/>
          </a:prstGeom>
          <a:noFill/>
          <a:ln w="9525">
            <a:noFill/>
            <a:miter lim="800000"/>
            <a:headEnd/>
            <a:tailEnd/>
          </a:ln>
          <a:effectLst/>
        </p:spPr>
        <p:txBody>
          <a:bodyPr>
            <a:spAutoFit/>
          </a:bodyPr>
          <a:lstStyle/>
          <a:p>
            <a:pPr>
              <a:defRPr/>
            </a:pPr>
            <a:r>
              <a:rPr lang="en-GB" sz="2400" b="1">
                <a:solidFill>
                  <a:schemeClr val="bg1"/>
                </a:solidFill>
                <a:effectLst>
                  <a:outerShdw blurRad="38100" dist="38100" dir="2700000" algn="tl">
                    <a:srgbClr val="D6ECFF"/>
                  </a:outerShdw>
                </a:effectLst>
                <a:latin typeface="Arial" charset="0"/>
              </a:rPr>
              <a:t>….or the environment</a:t>
            </a:r>
          </a:p>
        </p:txBody>
      </p:sp>
      <p:sp>
        <p:nvSpPr>
          <p:cNvPr id="17414" name="Text Box 15"/>
          <p:cNvSpPr txBox="1">
            <a:spLocks noChangeArrowheads="1"/>
          </p:cNvSpPr>
          <p:nvPr/>
        </p:nvSpPr>
        <p:spPr bwMode="auto">
          <a:xfrm>
            <a:off x="2032000" y="3933825"/>
            <a:ext cx="2468563" cy="2227263"/>
          </a:xfrm>
          <a:prstGeom prst="rect">
            <a:avLst/>
          </a:prstGeom>
          <a:noFill/>
          <a:ln w="9525">
            <a:noFill/>
            <a:miter lim="800000"/>
            <a:headEnd/>
            <a:tailEnd/>
          </a:ln>
        </p:spPr>
        <p:txBody>
          <a:bodyPr>
            <a:spAutoFit/>
          </a:bodyPr>
          <a:lstStyle/>
          <a:p>
            <a:pPr algn="ctr"/>
            <a:r>
              <a:rPr lang="en-GB">
                <a:solidFill>
                  <a:schemeClr val="bg2"/>
                </a:solidFill>
                <a:latin typeface="Arial" charset="0"/>
              </a:rPr>
              <a:t>But what about </a:t>
            </a:r>
            <a:r>
              <a:rPr lang="en-GB" b="1" i="1">
                <a:solidFill>
                  <a:schemeClr val="bg2"/>
                </a:solidFill>
                <a:latin typeface="Arial" charset="0"/>
              </a:rPr>
              <a:t>education</a:t>
            </a:r>
            <a:r>
              <a:rPr lang="en-GB">
                <a:solidFill>
                  <a:schemeClr val="bg2"/>
                </a:solidFill>
                <a:latin typeface="Arial" charset="0"/>
              </a:rPr>
              <a:t> for sustainability (ESD or EfS)?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4" descr="CIMG1760"/>
          <p:cNvPicPr>
            <a:picLocks noChangeAspect="1" noChangeArrowheads="1"/>
          </p:cNvPicPr>
          <p:nvPr/>
        </p:nvPicPr>
        <p:blipFill>
          <a:blip r:embed="rId2">
            <a:lum bright="6000"/>
          </a:blip>
          <a:srcRect/>
          <a:stretch>
            <a:fillRect/>
          </a:stretch>
        </p:blipFill>
        <p:spPr bwMode="auto">
          <a:xfrm>
            <a:off x="0" y="0"/>
            <a:ext cx="9144000" cy="6858000"/>
          </a:xfrm>
          <a:prstGeom prst="rect">
            <a:avLst/>
          </a:prstGeom>
          <a:noFill/>
          <a:ln w="9525">
            <a:noFill/>
            <a:miter lim="800000"/>
            <a:headEnd/>
            <a:tailEnd/>
          </a:ln>
        </p:spPr>
      </p:pic>
      <p:sp>
        <p:nvSpPr>
          <p:cNvPr id="91139" name="Title 1"/>
          <p:cNvSpPr>
            <a:spLocks noGrp="1"/>
          </p:cNvSpPr>
          <p:nvPr>
            <p:ph type="title" idx="4294967295"/>
          </p:nvPr>
        </p:nvSpPr>
        <p:spPr bwMode="auto">
          <a:xfrm>
            <a:off x="0" y="260350"/>
            <a:ext cx="9144000" cy="777875"/>
          </a:xfrm>
        </p:spPr>
        <p:txBody>
          <a:bodyPr wrap="square" lIns="91440" tIns="45720" rIns="91440" bIns="45720" numCol="1" anchor="ctr" anchorCtr="0" compatLnSpc="1">
            <a:prstTxWarp prst="textNoShape">
              <a:avLst/>
            </a:prstTxWarp>
          </a:bodyPr>
          <a:lstStyle/>
          <a:p>
            <a:pPr algn="ctr" eaLnBrk="1" hangingPunct="1">
              <a:defRPr/>
            </a:pPr>
            <a:r>
              <a:rPr lang="en-GB" sz="3800" b="1" i="1" cap="none" smtClean="0">
                <a:solidFill>
                  <a:schemeClr val="bg2"/>
                </a:solidFill>
                <a:effectLst>
                  <a:outerShdw blurRad="38100" dist="38100" dir="2700000" algn="tl">
                    <a:srgbClr val="C0C0C0"/>
                  </a:outerShdw>
                </a:effectLst>
                <a:latin typeface="Century Schoolbook"/>
              </a:rPr>
              <a:t>ESD/EfS is transformative</a:t>
            </a:r>
            <a:r>
              <a:rPr lang="en-GB" sz="3400" b="1" i="1" cap="none" smtClean="0">
                <a:solidFill>
                  <a:schemeClr val="bg2"/>
                </a:solidFill>
                <a:effectLst>
                  <a:outerShdw blurRad="38100" dist="38100" dir="2700000" algn="tl">
                    <a:srgbClr val="C0C0C0"/>
                  </a:outerShdw>
                </a:effectLst>
                <a:latin typeface="Century Schoolbook"/>
              </a:rPr>
              <a:t> </a:t>
            </a:r>
            <a:r>
              <a:rPr lang="en-GB" sz="3800" b="1" i="1" cap="none" smtClean="0">
                <a:solidFill>
                  <a:schemeClr val="bg2"/>
                </a:solidFill>
                <a:effectLst>
                  <a:outerShdw blurRad="38100" dist="38100" dir="2700000" algn="tl">
                    <a:srgbClr val="C0C0C0"/>
                  </a:outerShdw>
                </a:effectLst>
                <a:latin typeface="Century Schoolbook"/>
              </a:rPr>
              <a:t>learning</a:t>
            </a:r>
            <a:endParaRPr lang="en-US" sz="3800" b="1" i="1" cap="none" smtClean="0">
              <a:solidFill>
                <a:schemeClr val="bg2"/>
              </a:solidFill>
              <a:effectLst>
                <a:outerShdw blurRad="38100" dist="38100" dir="2700000" algn="tl">
                  <a:srgbClr val="C0C0C0"/>
                </a:outerShdw>
              </a:effectLst>
              <a:latin typeface="Century Schoolbook"/>
            </a:endParaRPr>
          </a:p>
        </p:txBody>
      </p:sp>
      <p:sp>
        <p:nvSpPr>
          <p:cNvPr id="19459" name="Content Placeholder 2"/>
          <p:cNvSpPr>
            <a:spLocks noGrp="1"/>
          </p:cNvSpPr>
          <p:nvPr>
            <p:ph idx="4294967295"/>
          </p:nvPr>
        </p:nvSpPr>
        <p:spPr>
          <a:xfrm>
            <a:off x="179388" y="1268413"/>
            <a:ext cx="8713787" cy="1008062"/>
          </a:xfrm>
          <a:solidFill>
            <a:schemeClr val="bg1">
              <a:alpha val="50195"/>
            </a:schemeClr>
          </a:solidFill>
        </p:spPr>
        <p:txBody>
          <a:bodyPr/>
          <a:lstStyle/>
          <a:p>
            <a:pPr eaLnBrk="1" hangingPunct="1"/>
            <a:r>
              <a:rPr lang="en-GB" sz="2800" smtClean="0">
                <a:latin typeface="Century Schoolbook"/>
              </a:rPr>
              <a:t>ESD/EfS challenges existing practices and looks for more sustainable alternatives</a:t>
            </a:r>
          </a:p>
        </p:txBody>
      </p:sp>
      <p:sp>
        <p:nvSpPr>
          <p:cNvPr id="19460" name="Content Placeholder 2"/>
          <p:cNvSpPr>
            <a:spLocks/>
          </p:cNvSpPr>
          <p:nvPr/>
        </p:nvSpPr>
        <p:spPr bwMode="auto">
          <a:xfrm>
            <a:off x="179388" y="2420938"/>
            <a:ext cx="8713787" cy="1511300"/>
          </a:xfrm>
          <a:prstGeom prst="rect">
            <a:avLst/>
          </a:prstGeom>
          <a:solidFill>
            <a:schemeClr val="bg1">
              <a:alpha val="50195"/>
            </a:schemeClr>
          </a:solidFill>
          <a:ln w="9525">
            <a:noFill/>
            <a:miter lim="800000"/>
            <a:headEnd/>
            <a:tailEnd/>
          </a:ln>
        </p:spPr>
        <p:txBody>
          <a:bodyPr/>
          <a:lstStyle/>
          <a:p>
            <a:pPr marL="342900" indent="-342900">
              <a:spcBef>
                <a:spcPct val="20000"/>
              </a:spcBef>
              <a:buFont typeface="Arial" charset="0"/>
              <a:buChar char="•"/>
            </a:pPr>
            <a:r>
              <a:rPr lang="en-GB" sz="3200">
                <a:latin typeface="Calibri" pitchFamily="34" charset="0"/>
              </a:rPr>
              <a:t>ESD/EfS generates shifts in the perspectives and frames of reference of learners, as well as their beliefs, attitudes and reactions</a:t>
            </a:r>
            <a:endParaRPr lang="en-US" sz="3200">
              <a:latin typeface="Calibri" pitchFamily="34" charset="0"/>
            </a:endParaRPr>
          </a:p>
        </p:txBody>
      </p:sp>
      <p:sp>
        <p:nvSpPr>
          <p:cNvPr id="91142" name="Text Box 6"/>
          <p:cNvSpPr txBox="1">
            <a:spLocks noChangeArrowheads="1"/>
          </p:cNvSpPr>
          <p:nvPr/>
        </p:nvSpPr>
        <p:spPr bwMode="auto">
          <a:xfrm>
            <a:off x="179388" y="4941888"/>
            <a:ext cx="8713787" cy="1584325"/>
          </a:xfrm>
          <a:prstGeom prst="rect">
            <a:avLst/>
          </a:prstGeom>
          <a:solidFill>
            <a:schemeClr val="bg1"/>
          </a:solidFill>
          <a:ln w="31750">
            <a:solidFill>
              <a:srgbClr val="800000"/>
            </a:solidFill>
            <a:miter lim="800000"/>
            <a:headEnd/>
            <a:tailEnd/>
          </a:ln>
        </p:spPr>
        <p:txBody>
          <a:bodyPr>
            <a:spAutoFit/>
          </a:bodyPr>
          <a:lstStyle/>
          <a:p>
            <a:pPr algn="ctr"/>
            <a:r>
              <a:rPr lang="en-GB" sz="2400" b="1" i="1">
                <a:latin typeface="Arial" charset="0"/>
              </a:rPr>
              <a:t>“If you make every university graduate 10 per cent more sustainable, however you measure it, that’s more impact than if you switch off all the lights in every university for a year”</a:t>
            </a:r>
            <a:r>
              <a:rPr lang="en-GB" sz="2400" b="1">
                <a:latin typeface="Arial" charset="0"/>
              </a:rPr>
              <a:t> </a:t>
            </a:r>
            <a:r>
              <a:rPr lang="en-GB" sz="2000">
                <a:latin typeface="Arial" charset="0"/>
              </a:rPr>
              <a:t>Iain Patton, Chief Executive, EAUC</a:t>
            </a:r>
          </a:p>
        </p:txBody>
      </p:sp>
      <p:sp>
        <p:nvSpPr>
          <p:cNvPr id="19462" name="Content Placeholder 2"/>
          <p:cNvSpPr>
            <a:spLocks/>
          </p:cNvSpPr>
          <p:nvPr/>
        </p:nvSpPr>
        <p:spPr bwMode="auto">
          <a:xfrm>
            <a:off x="179388" y="4076700"/>
            <a:ext cx="8713787" cy="647700"/>
          </a:xfrm>
          <a:prstGeom prst="rect">
            <a:avLst/>
          </a:prstGeom>
          <a:solidFill>
            <a:schemeClr val="bg1">
              <a:alpha val="50195"/>
            </a:schemeClr>
          </a:solidFill>
          <a:ln w="9525">
            <a:noFill/>
            <a:miter lim="800000"/>
            <a:headEnd/>
            <a:tailEnd/>
          </a:ln>
        </p:spPr>
        <p:txBody>
          <a:bodyPr/>
          <a:lstStyle/>
          <a:p>
            <a:pPr marL="342900" indent="-342900">
              <a:spcBef>
                <a:spcPct val="20000"/>
              </a:spcBef>
              <a:buFont typeface="Arial" charset="0"/>
              <a:buChar char="•"/>
            </a:pPr>
            <a:r>
              <a:rPr lang="en-GB" sz="3200">
                <a:latin typeface="Calibri" pitchFamily="34" charset="0"/>
              </a:rPr>
              <a:t>The potential to create ‘change agents’</a:t>
            </a:r>
            <a:endParaRPr lang="en-US" sz="32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4" descr="Norway bike tour 06 pics 018"/>
          <p:cNvPicPr>
            <a:picLocks noChangeAspect="1" noChangeArrowheads="1"/>
          </p:cNvPicPr>
          <p:nvPr/>
        </p:nvPicPr>
        <p:blipFill>
          <a:blip r:embed="rId3">
            <a:lum bright="18000"/>
          </a:blip>
          <a:srcRect/>
          <a:stretch>
            <a:fillRect/>
          </a:stretch>
        </p:blipFill>
        <p:spPr bwMode="auto">
          <a:xfrm>
            <a:off x="0" y="0"/>
            <a:ext cx="9144000" cy="6858000"/>
          </a:xfrm>
          <a:prstGeom prst="rect">
            <a:avLst/>
          </a:prstGeom>
          <a:noFill/>
          <a:ln w="9525">
            <a:noFill/>
            <a:miter lim="800000"/>
            <a:headEnd/>
            <a:tailEnd/>
          </a:ln>
        </p:spPr>
      </p:pic>
      <p:sp>
        <p:nvSpPr>
          <p:cNvPr id="20482" name="Title 1"/>
          <p:cNvSpPr>
            <a:spLocks noGrp="1"/>
          </p:cNvSpPr>
          <p:nvPr>
            <p:ph type="title" idx="4294967295"/>
          </p:nvPr>
        </p:nvSpPr>
        <p:spPr bwMode="auto">
          <a:xfrm>
            <a:off x="0" y="115888"/>
            <a:ext cx="9144000" cy="777875"/>
          </a:xfrm>
          <a:noFill/>
        </p:spPr>
        <p:txBody>
          <a:bodyPr wrap="square" lIns="91440" tIns="45720" rIns="91440" bIns="45720" numCol="1" anchor="ctr" anchorCtr="0" compatLnSpc="1">
            <a:prstTxWarp prst="textNoShape">
              <a:avLst/>
            </a:prstTxWarp>
          </a:bodyPr>
          <a:lstStyle/>
          <a:p>
            <a:pPr algn="ctr" eaLnBrk="1" hangingPunct="1"/>
            <a:r>
              <a:rPr lang="en-GB" sz="3800" b="1" i="1" cap="none" smtClean="0">
                <a:solidFill>
                  <a:schemeClr val="bg2"/>
                </a:solidFill>
                <a:latin typeface="Century Schoolbook"/>
              </a:rPr>
              <a:t>International drivers for ESD</a:t>
            </a:r>
          </a:p>
        </p:txBody>
      </p:sp>
      <p:sp>
        <p:nvSpPr>
          <p:cNvPr id="20483" name="Content Placeholder 2"/>
          <p:cNvSpPr>
            <a:spLocks noGrp="1"/>
          </p:cNvSpPr>
          <p:nvPr>
            <p:ph idx="4294967295"/>
          </p:nvPr>
        </p:nvSpPr>
        <p:spPr>
          <a:xfrm>
            <a:off x="179388" y="981075"/>
            <a:ext cx="8713787" cy="5616575"/>
          </a:xfrm>
          <a:solidFill>
            <a:schemeClr val="bg1">
              <a:alpha val="50195"/>
            </a:schemeClr>
          </a:solidFill>
        </p:spPr>
        <p:txBody>
          <a:bodyPr/>
          <a:lstStyle/>
          <a:p>
            <a:pPr eaLnBrk="1" hangingPunct="1"/>
            <a:r>
              <a:rPr lang="en-GB" b="1" i="1" smtClean="0">
                <a:latin typeface="Century Schoolbook"/>
              </a:rPr>
              <a:t>1992:</a:t>
            </a:r>
            <a:r>
              <a:rPr lang="en-GB" smtClean="0">
                <a:latin typeface="Century Schoolbook"/>
              </a:rPr>
              <a:t> UN Conference on Environment and Development, Rio. Education seen as ‘</a:t>
            </a:r>
            <a:r>
              <a:rPr lang="en-GB" i="1" smtClean="0">
                <a:latin typeface="Century Schoolbook"/>
              </a:rPr>
              <a:t>critical for promoting sustainable development and improving the capacity of people to address environmental and development issues</a:t>
            </a:r>
            <a:r>
              <a:rPr lang="en-GB" smtClean="0">
                <a:latin typeface="Century Schoolbook"/>
              </a:rPr>
              <a:t>.’</a:t>
            </a:r>
            <a:r>
              <a:rPr lang="en-GB" sz="2000" b="1" i="1" smtClean="0">
                <a:latin typeface="Century Schoolbook"/>
              </a:rPr>
              <a:t> </a:t>
            </a:r>
          </a:p>
          <a:p>
            <a:pPr eaLnBrk="1" hangingPunct="1"/>
            <a:r>
              <a:rPr lang="en-GB" b="1" i="1" smtClean="0">
                <a:latin typeface="Century Schoolbook"/>
              </a:rPr>
              <a:t>2005-2014 UN Decade for Education for Sustainable Development </a:t>
            </a:r>
          </a:p>
          <a:p>
            <a:pPr eaLnBrk="1" hangingPunct="1"/>
            <a:r>
              <a:rPr lang="en-GB" sz="2800" smtClean="0">
                <a:latin typeface="Century Schoolbook"/>
              </a:rPr>
              <a:t>Promotion of the following values:</a:t>
            </a:r>
          </a:p>
          <a:p>
            <a:pPr lvl="1" eaLnBrk="1" hangingPunct="1">
              <a:buFont typeface="Wingdings" pitchFamily="2" charset="2"/>
              <a:buChar char="Ø"/>
            </a:pPr>
            <a:r>
              <a:rPr lang="en-GB" sz="1900" smtClean="0">
                <a:latin typeface="Century Schoolbook"/>
              </a:rPr>
              <a:t>Respect for the dignity and human rights of all people throughout the world and a commitment to social and economic justice for all</a:t>
            </a:r>
          </a:p>
          <a:p>
            <a:pPr lvl="1" eaLnBrk="1" hangingPunct="1">
              <a:buFont typeface="Wingdings" pitchFamily="2" charset="2"/>
              <a:buChar char="Ø"/>
            </a:pPr>
            <a:r>
              <a:rPr lang="en-GB" sz="1900" smtClean="0">
                <a:latin typeface="Century Schoolbook"/>
              </a:rPr>
              <a:t>Respect for the human rights of future generations and a commitment to intergenerational responsibility</a:t>
            </a:r>
          </a:p>
          <a:p>
            <a:pPr lvl="1" eaLnBrk="1" hangingPunct="1">
              <a:buFont typeface="Wingdings" pitchFamily="2" charset="2"/>
              <a:buChar char="Ø"/>
            </a:pPr>
            <a:r>
              <a:rPr lang="en-GB" sz="1900" smtClean="0">
                <a:latin typeface="Century Schoolbook"/>
              </a:rPr>
              <a:t>Respect and care for the greater community of life in all its diversity, which involves the protection and restoration of the Earth’s ecosystems</a:t>
            </a:r>
          </a:p>
          <a:p>
            <a:pPr lvl="1" eaLnBrk="1" hangingPunct="1">
              <a:buFont typeface="Wingdings" pitchFamily="2" charset="2"/>
              <a:buChar char="Ø"/>
            </a:pPr>
            <a:r>
              <a:rPr lang="en-GB" sz="1900" smtClean="0">
                <a:latin typeface="Century Schoolbook"/>
              </a:rPr>
              <a:t>Respect of cultural diversity and a commitment to build locally and globally a culture of tolerance, non-violence and peace</a:t>
            </a:r>
          </a:p>
        </p:txBody>
      </p:sp>
      <p:pic>
        <p:nvPicPr>
          <p:cNvPr id="20484" name="Picture 5"/>
          <p:cNvPicPr>
            <a:picLocks noChangeAspect="1" noChangeArrowheads="1"/>
          </p:cNvPicPr>
          <p:nvPr/>
        </p:nvPicPr>
        <p:blipFill>
          <a:blip r:embed="rId4"/>
          <a:srcRect l="46068" t="25200" r="43298" b="55202"/>
          <a:stretch>
            <a:fillRect/>
          </a:stretch>
        </p:blipFill>
        <p:spPr bwMode="auto">
          <a:xfrm>
            <a:off x="8129588" y="0"/>
            <a:ext cx="1014412" cy="1052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3" name="Title 1"/>
          <p:cNvSpPr>
            <a:spLocks noGrp="1"/>
          </p:cNvSpPr>
          <p:nvPr>
            <p:ph type="title" idx="4294967295"/>
          </p:nvPr>
        </p:nvSpPr>
        <p:spPr>
          <a:xfrm>
            <a:off x="4284663" y="44450"/>
            <a:ext cx="4537075" cy="863600"/>
          </a:xfrm>
        </p:spPr>
        <p:txBody>
          <a:bodyPr wrap="square" lIns="91440" tIns="45720" rIns="91440" bIns="45720" numCol="1" anchor="ctr" anchorCtr="0" compatLnSpc="1">
            <a:prstTxWarp prst="textNoShape">
              <a:avLst/>
            </a:prstTxWarp>
          </a:bodyPr>
          <a:lstStyle/>
          <a:p>
            <a:pPr algn="ctr" eaLnBrk="1" hangingPunct="1">
              <a:defRPr/>
            </a:pPr>
            <a:r>
              <a:rPr lang="en-GB" sz="3400" b="1" i="1" cap="none" smtClean="0">
                <a:solidFill>
                  <a:schemeClr val="bg1"/>
                </a:solidFill>
                <a:effectLst>
                  <a:outerShdw blurRad="38100" dist="38100" dir="2700000" algn="tl">
                    <a:srgbClr val="D6ECFF"/>
                  </a:outerShdw>
                </a:effectLst>
                <a:latin typeface="Century Schoolbook"/>
              </a:rPr>
              <a:t>National drivers…</a:t>
            </a:r>
          </a:p>
        </p:txBody>
      </p:sp>
      <p:sp>
        <p:nvSpPr>
          <p:cNvPr id="3" name="Content Placeholder 2"/>
          <p:cNvSpPr>
            <a:spLocks noGrp="1"/>
          </p:cNvSpPr>
          <p:nvPr>
            <p:ph idx="4294967295"/>
          </p:nvPr>
        </p:nvSpPr>
        <p:spPr>
          <a:xfrm>
            <a:off x="4211638" y="909638"/>
            <a:ext cx="4681537" cy="5327650"/>
          </a:xfrm>
        </p:spPr>
        <p:txBody>
          <a:bodyPr>
            <a:normAutofit/>
          </a:bodyPr>
          <a:lstStyle/>
          <a:p>
            <a:pPr algn="ctr" eaLnBrk="1" hangingPunct="1">
              <a:lnSpc>
                <a:spcPct val="80000"/>
              </a:lnSpc>
              <a:buFont typeface="Wingdings" pitchFamily="2" charset="2"/>
              <a:buNone/>
              <a:defRPr/>
            </a:pPr>
            <a:r>
              <a:rPr lang="en-GB" sz="2000" smtClean="0">
                <a:solidFill>
                  <a:schemeClr val="bg1"/>
                </a:solidFill>
                <a:latin typeface="Century Schoolbook"/>
              </a:rPr>
              <a:t>“Within the next 10 years, the higher education sector in this country will be recognised as a major contributor to society's efforts to achieve sustainability - </a:t>
            </a:r>
            <a:r>
              <a:rPr lang="en-GB" sz="2000" b="1" smtClean="0">
                <a:solidFill>
                  <a:schemeClr val="bg1"/>
                </a:solidFill>
                <a:effectLst>
                  <a:outerShdw blurRad="38100" dist="38100" dir="2700000" algn="tl">
                    <a:srgbClr val="D6ECFF"/>
                  </a:outerShdw>
                </a:effectLst>
                <a:latin typeface="Century Schoolbook"/>
              </a:rPr>
              <a:t>through the skills and knowledge that its graduates learn and put into practice</a:t>
            </a:r>
            <a:r>
              <a:rPr lang="en-GB" sz="2000" smtClean="0">
                <a:solidFill>
                  <a:schemeClr val="bg1"/>
                </a:solidFill>
                <a:latin typeface="Century Schoolbook"/>
              </a:rPr>
              <a:t>, its research and exchange of knowledge through business, community and public policy engagement, and through its own strategies and operations.” (HEFCE 2009/03)</a:t>
            </a:r>
          </a:p>
          <a:p>
            <a:pPr algn="ctr" eaLnBrk="1" hangingPunct="1">
              <a:lnSpc>
                <a:spcPct val="80000"/>
              </a:lnSpc>
              <a:buFont typeface="Wingdings" pitchFamily="2" charset="2"/>
              <a:buNone/>
              <a:defRPr/>
            </a:pPr>
            <a:endParaRPr lang="en-GB" sz="2000" smtClean="0">
              <a:solidFill>
                <a:schemeClr val="bg1"/>
              </a:solidFill>
              <a:latin typeface="Century Schoolbook"/>
            </a:endParaRPr>
          </a:p>
          <a:p>
            <a:pPr algn="ctr" eaLnBrk="1" hangingPunct="1">
              <a:lnSpc>
                <a:spcPct val="80000"/>
              </a:lnSpc>
              <a:buFont typeface="Wingdings" pitchFamily="2" charset="2"/>
              <a:buNone/>
              <a:defRPr/>
            </a:pPr>
            <a:r>
              <a:rPr lang="en-GB" sz="2000" smtClean="0">
                <a:solidFill>
                  <a:schemeClr val="bg1"/>
                </a:solidFill>
                <a:latin typeface="Century Schoolbook"/>
              </a:rPr>
              <a:t>“…The greatest contribution education has to make to sustainable development is by enabling students to develop new skills and knowledge.  The main (though not only) way to make this happen is through developments in curricula and pedagogy.” (HEFCE, 2005)</a:t>
            </a:r>
          </a:p>
          <a:p>
            <a:pPr algn="ctr" eaLnBrk="1" hangingPunct="1">
              <a:lnSpc>
                <a:spcPct val="80000"/>
              </a:lnSpc>
              <a:defRPr/>
            </a:pPr>
            <a:endParaRPr lang="en-GB" sz="2000" smtClean="0">
              <a:solidFill>
                <a:schemeClr val="bg1"/>
              </a:solidFill>
              <a:latin typeface="Century Schoolbook"/>
            </a:endParaRPr>
          </a:p>
        </p:txBody>
      </p:sp>
      <p:pic>
        <p:nvPicPr>
          <p:cNvPr id="22532" name="Picture 6"/>
          <p:cNvPicPr>
            <a:picLocks noChangeAspect="1" noChangeArrowheads="1"/>
          </p:cNvPicPr>
          <p:nvPr/>
        </p:nvPicPr>
        <p:blipFill>
          <a:blip r:embed="rId3"/>
          <a:srcRect l="38982" t="16100" r="37781" b="25095"/>
          <a:stretch>
            <a:fillRect/>
          </a:stretch>
        </p:blipFill>
        <p:spPr bwMode="auto">
          <a:xfrm>
            <a:off x="331788" y="549275"/>
            <a:ext cx="3894137" cy="5543550"/>
          </a:xfrm>
          <a:prstGeom prst="rect">
            <a:avLst/>
          </a:prstGeom>
          <a:noFill/>
          <a:ln w="9525">
            <a:solidFill>
              <a:schemeClr val="bg1"/>
            </a:solid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idx="4294967295"/>
          </p:nvPr>
        </p:nvSpPr>
        <p:spPr>
          <a:xfrm>
            <a:off x="457200" y="115888"/>
            <a:ext cx="8229600" cy="1143000"/>
          </a:xfrm>
        </p:spPr>
        <p:txBody>
          <a:bodyPr wrap="square" lIns="91440" tIns="45720" rIns="91440" bIns="45720" numCol="1" anchor="ctr" anchorCtr="0" compatLnSpc="1">
            <a:prstTxWarp prst="textNoShape">
              <a:avLst/>
            </a:prstTxWarp>
          </a:bodyPr>
          <a:lstStyle/>
          <a:p>
            <a:pPr algn="ctr" eaLnBrk="1" hangingPunct="1">
              <a:defRPr/>
            </a:pPr>
            <a:r>
              <a:rPr lang="en-GB" sz="4200" b="1" i="1" cap="none" smtClean="0">
                <a:solidFill>
                  <a:srgbClr val="0070C0"/>
                </a:solidFill>
                <a:effectLst>
                  <a:outerShdw blurRad="38100" dist="38100" dir="2700000" algn="tl">
                    <a:srgbClr val="C0C0C0"/>
                  </a:outerShdw>
                </a:effectLst>
                <a:latin typeface="Century Schoolbook"/>
              </a:rPr>
              <a:t>The student demand</a:t>
            </a:r>
            <a:endParaRPr lang="en-US" sz="4200" b="1" i="1" cap="none" smtClean="0">
              <a:solidFill>
                <a:srgbClr val="0070C0"/>
              </a:solidFill>
              <a:effectLst>
                <a:outerShdw blurRad="38100" dist="38100" dir="2700000" algn="tl">
                  <a:srgbClr val="C0C0C0"/>
                </a:outerShdw>
              </a:effectLst>
              <a:latin typeface="Century Schoolbook"/>
            </a:endParaRPr>
          </a:p>
        </p:txBody>
      </p:sp>
      <p:sp>
        <p:nvSpPr>
          <p:cNvPr id="24578" name="Content Placeholder 2"/>
          <p:cNvSpPr>
            <a:spLocks noGrp="1"/>
          </p:cNvSpPr>
          <p:nvPr>
            <p:ph idx="4294967295"/>
          </p:nvPr>
        </p:nvSpPr>
        <p:spPr>
          <a:xfrm>
            <a:off x="250825" y="1196975"/>
            <a:ext cx="4244975" cy="5111750"/>
          </a:xfrm>
          <a:solidFill>
            <a:schemeClr val="bg1"/>
          </a:solidFill>
        </p:spPr>
        <p:txBody>
          <a:bodyPr/>
          <a:lstStyle/>
          <a:p>
            <a:pPr eaLnBrk="1" hangingPunct="1">
              <a:lnSpc>
                <a:spcPct val="90000"/>
              </a:lnSpc>
            </a:pPr>
            <a:r>
              <a:rPr lang="en-GB" sz="2800" smtClean="0">
                <a:latin typeface="Century Schoolbook"/>
              </a:rPr>
              <a:t>Students see skills for SD as significant for employability and their future employers</a:t>
            </a:r>
          </a:p>
          <a:p>
            <a:pPr eaLnBrk="1" hangingPunct="1">
              <a:lnSpc>
                <a:spcPct val="90000"/>
              </a:lnSpc>
            </a:pPr>
            <a:endParaRPr lang="en-GB" sz="2800" smtClean="0">
              <a:latin typeface="Century Schoolbook"/>
            </a:endParaRPr>
          </a:p>
          <a:p>
            <a:pPr eaLnBrk="1" hangingPunct="1">
              <a:lnSpc>
                <a:spcPct val="90000"/>
              </a:lnSpc>
            </a:pPr>
            <a:r>
              <a:rPr lang="en-GB" sz="2800" smtClean="0">
                <a:latin typeface="Century Schoolbook"/>
              </a:rPr>
              <a:t>A growing numbers of students are seeking both universities and employers who incorporate and reflect good sustainability practices </a:t>
            </a:r>
          </a:p>
          <a:p>
            <a:pPr eaLnBrk="1" hangingPunct="1">
              <a:lnSpc>
                <a:spcPct val="90000"/>
              </a:lnSpc>
            </a:pPr>
            <a:endParaRPr lang="en-US" sz="2800" smtClean="0">
              <a:latin typeface="Century Schoolbook"/>
            </a:endParaRPr>
          </a:p>
        </p:txBody>
      </p:sp>
      <p:pic>
        <p:nvPicPr>
          <p:cNvPr id="24579" name="Picture 5"/>
          <p:cNvPicPr>
            <a:picLocks noChangeAspect="1" noChangeArrowheads="1"/>
          </p:cNvPicPr>
          <p:nvPr/>
        </p:nvPicPr>
        <p:blipFill>
          <a:blip r:embed="rId3"/>
          <a:srcRect/>
          <a:stretch>
            <a:fillRect/>
          </a:stretch>
        </p:blipFill>
        <p:spPr bwMode="auto">
          <a:xfrm>
            <a:off x="4572000" y="1700213"/>
            <a:ext cx="4271963" cy="3024187"/>
          </a:xfrm>
          <a:prstGeom prst="rect">
            <a:avLst/>
          </a:prstGeom>
          <a:noFill/>
          <a:ln w="9525">
            <a:solidFill>
              <a:schemeClr val="tx1"/>
            </a:solidFill>
            <a:miter lim="800000"/>
            <a:headEnd/>
            <a:tailEnd/>
          </a:ln>
        </p:spPr>
      </p:pic>
      <p:sp>
        <p:nvSpPr>
          <p:cNvPr id="24580" name="Text Box 7"/>
          <p:cNvSpPr txBox="1">
            <a:spLocks noChangeArrowheads="1"/>
          </p:cNvSpPr>
          <p:nvPr/>
        </p:nvSpPr>
        <p:spPr bwMode="auto">
          <a:xfrm>
            <a:off x="-36513" y="6453188"/>
            <a:ext cx="4870451" cy="366712"/>
          </a:xfrm>
          <a:prstGeom prst="rect">
            <a:avLst/>
          </a:prstGeom>
          <a:noFill/>
          <a:ln w="9525">
            <a:noFill/>
            <a:miter lim="800000"/>
            <a:headEnd/>
            <a:tailEnd/>
          </a:ln>
        </p:spPr>
        <p:txBody>
          <a:bodyPr wrap="none">
            <a:spAutoFit/>
          </a:bodyPr>
          <a:lstStyle/>
          <a:p>
            <a:r>
              <a:rPr lang="en-GB" sz="1800" b="1">
                <a:latin typeface="Arial" charset="0"/>
              </a:rPr>
              <a:t>See: CSF (2009), Bone and Agombar (2011)</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riel">
      <a:majorFont>
        <a:latin typeface=""/>
        <a:ea typeface=""/>
        <a:cs typeface=""/>
      </a:majorFont>
      <a:minorFont>
        <a:latin typeface=""/>
        <a:ea typeface=""/>
        <a:cs typeface=""/>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docProps/app.xml><?xml version="1.0" encoding="utf-8"?>
<Properties xmlns="http://schemas.openxmlformats.org/officeDocument/2006/extended-properties" xmlns:vt="http://schemas.openxmlformats.org/officeDocument/2006/docPropsVTypes">
  <Template>Oriel</Template>
  <TotalTime>1195</TotalTime>
  <Words>2830</Words>
  <Application>Microsoft Office PowerPoint</Application>
  <PresentationFormat>On-screen Show (4:3)</PresentationFormat>
  <Paragraphs>384</Paragraphs>
  <Slides>45</Slides>
  <Notes>37</Notes>
  <HiddenSlides>0</HiddenSlides>
  <MMClips>0</MMClips>
  <ScaleCrop>false</ScaleCrop>
  <HeadingPairs>
    <vt:vector size="6" baseType="variant">
      <vt:variant>
        <vt:lpstr>Fonts Used</vt:lpstr>
      </vt:variant>
      <vt:variant>
        <vt:i4>7</vt:i4>
      </vt:variant>
      <vt:variant>
        <vt:lpstr>Design Template</vt:lpstr>
      </vt:variant>
      <vt:variant>
        <vt:i4>7</vt:i4>
      </vt:variant>
      <vt:variant>
        <vt:lpstr>Slide Titles</vt:lpstr>
      </vt:variant>
      <vt:variant>
        <vt:i4>45</vt:i4>
      </vt:variant>
    </vt:vector>
  </HeadingPairs>
  <TitlesOfParts>
    <vt:vector size="59" baseType="lpstr">
      <vt:lpstr>Century Schoolbook</vt:lpstr>
      <vt:lpstr>Arial</vt:lpstr>
      <vt:lpstr>Wingdings</vt:lpstr>
      <vt:lpstr>Wingdings 2</vt:lpstr>
      <vt:lpstr>Calibri</vt:lpstr>
      <vt:lpstr>Comic Sans MS</vt:lpstr>
      <vt:lpstr>Times New Roman</vt:lpstr>
      <vt:lpstr>Oriel</vt:lpstr>
      <vt:lpstr>Oriel</vt:lpstr>
      <vt:lpstr>Oriel</vt:lpstr>
      <vt:lpstr>Oriel</vt:lpstr>
      <vt:lpstr>Oriel</vt:lpstr>
      <vt:lpstr>Oriel</vt:lpstr>
      <vt:lpstr>Oriel</vt:lpstr>
      <vt:lpstr>DEVELOPING GRADUATE ATTRIBUTES THROUGH THE SUSTAINABILITY AGENDA AND PROBLEM-BASED LEARNING</vt:lpstr>
      <vt:lpstr>1. PROBLEM-BASED LEARNING IN A CHANGING HIGHER EDUCATION ENVIRONMENT</vt:lpstr>
      <vt:lpstr>Education for Sustainability</vt:lpstr>
      <vt:lpstr>What is meant by ‘Sustainable Development’?</vt:lpstr>
      <vt:lpstr>Slide 5</vt:lpstr>
      <vt:lpstr>ESD/EfS is transformative learning</vt:lpstr>
      <vt:lpstr>International drivers for ESD</vt:lpstr>
      <vt:lpstr>National drivers…</vt:lpstr>
      <vt:lpstr>The student demand</vt:lpstr>
      <vt:lpstr>The non-educational imperative</vt:lpstr>
      <vt:lpstr>So what are Graduate Attributes?</vt:lpstr>
      <vt:lpstr>Slide 12</vt:lpstr>
      <vt:lpstr>Key areas….</vt:lpstr>
      <vt:lpstr>Slide 14</vt:lpstr>
      <vt:lpstr>Slide 15</vt:lpstr>
      <vt:lpstr>Universities and the green economy: graduates for the future</vt:lpstr>
      <vt:lpstr>Other relevant agendas link with graduate attributes</vt:lpstr>
      <vt:lpstr>2. WHY USE PROBLEM-BASED LEARNING FOR SUSTAINABILITY EDUCATION? </vt:lpstr>
      <vt:lpstr>Slide 19</vt:lpstr>
      <vt:lpstr>Why is ESD suited to PBL?</vt:lpstr>
      <vt:lpstr>3. INTRODUCING TRADITIONAL AND ‘HYBRID’ PROBLEM-BASED LEARNING </vt:lpstr>
      <vt:lpstr>The ‘traditional’ PBL format</vt:lpstr>
      <vt:lpstr>The ‘traditional’ PBL format (2)</vt:lpstr>
      <vt:lpstr>The ‘traditional’ PBL process</vt:lpstr>
      <vt:lpstr>Example from medical education</vt:lpstr>
      <vt:lpstr>The role of the facilitator</vt:lpstr>
      <vt:lpstr>So what is ‘Hybrid’ PBL?</vt:lpstr>
      <vt:lpstr>How does ‘Hybrid’ and traditional PBL compare?</vt:lpstr>
      <vt:lpstr>4. EXAMPLES OF ‘HYBRID PBL’ </vt:lpstr>
      <vt:lpstr>Greening Business-Keele University</vt:lpstr>
      <vt:lpstr>EXAMPLE SCENARIOS</vt:lpstr>
      <vt:lpstr>Slide 32</vt:lpstr>
      <vt:lpstr>Greening the Campus – Staffordshire University</vt:lpstr>
      <vt:lpstr>Project Managing Humanitarian Aid - Manchester University</vt:lpstr>
      <vt:lpstr>How do students benefit?</vt:lpstr>
      <vt:lpstr>5. LINKING PBL TO OTHER HE AGENDAS AND GRADUATE ATTRIBUTES</vt:lpstr>
      <vt:lpstr>Employability and professionalism</vt:lpstr>
      <vt:lpstr>Employability and professionalism</vt:lpstr>
      <vt:lpstr>Internationalisation</vt:lpstr>
      <vt:lpstr>Interdisciplinarity</vt:lpstr>
      <vt:lpstr>Enterprise and entrepreneurship</vt:lpstr>
      <vt:lpstr>Transformative education</vt:lpstr>
      <vt:lpstr>Lifelong learning</vt:lpstr>
      <vt:lpstr>Additional benefits….</vt:lpstr>
      <vt:lpstr>Thank you!</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Graduate Attributes through the Sustainability Agenda and Problem-Based Learning</dc:title>
  <dc:creator>Sophie-pops</dc:creator>
  <cp:lastModifiedBy>gga05</cp:lastModifiedBy>
  <cp:revision>154</cp:revision>
  <dcterms:created xsi:type="dcterms:W3CDTF">2012-11-19T10:26:20Z</dcterms:created>
  <dcterms:modified xsi:type="dcterms:W3CDTF">2012-11-29T19:43:43Z</dcterms:modified>
</cp:coreProperties>
</file>